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603" r:id="rId2"/>
    <p:sldId id="553" r:id="rId3"/>
    <p:sldId id="586" r:id="rId4"/>
    <p:sldId id="610" r:id="rId5"/>
    <p:sldId id="599" r:id="rId6"/>
    <p:sldId id="615" r:id="rId7"/>
    <p:sldId id="617" r:id="rId8"/>
    <p:sldId id="596" r:id="rId9"/>
    <p:sldId id="450" r:id="rId10"/>
    <p:sldId id="604" r:id="rId11"/>
    <p:sldId id="598" r:id="rId12"/>
    <p:sldId id="614" r:id="rId13"/>
    <p:sldId id="616" r:id="rId14"/>
    <p:sldId id="601" r:id="rId1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B4CC"/>
    <a:srgbClr val="64B7CE"/>
    <a:srgbClr val="66FFFF"/>
    <a:srgbClr val="7CC3D6"/>
    <a:srgbClr val="3333FF"/>
    <a:srgbClr val="9CBC5C"/>
    <a:srgbClr val="D99593"/>
    <a:srgbClr val="ABABAB"/>
    <a:srgbClr val="73BED3"/>
    <a:srgbClr val="DF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63542" autoAdjust="0"/>
  </p:normalViewPr>
  <p:slideViewPr>
    <p:cSldViewPr>
      <p:cViewPr varScale="1">
        <p:scale>
          <a:sx n="72" d="100"/>
          <a:sy n="72" d="100"/>
        </p:scale>
        <p:origin x="20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073928258967632E-4"/>
          <c:y val="0.12160426372193785"/>
          <c:w val="0.99928926071739133"/>
          <c:h val="0.7218750000000292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긍정</c:v>
                </c:pt>
              </c:strCache>
            </c:strRef>
          </c:tx>
          <c:dLbls>
            <c:dLbl>
              <c:idx val="0"/>
              <c:layout>
                <c:manualLayout>
                  <c:x val="-3.0555555555555652E-2"/>
                  <c:y val="-3.47824181723070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C2-4AB1-9B7E-17D24E9B638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45-4A6D-A0F7-F24EBBC95FF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45-4A6D-A0F7-F24EBBC95FF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45-4A6D-A0F7-F24EBBC95FF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45-4A6D-A0F7-F24EBBC95FFB}"/>
                </c:ext>
              </c:extLst>
            </c:dLbl>
            <c:dLbl>
              <c:idx val="5"/>
              <c:layout>
                <c:manualLayout>
                  <c:x val="-3.4722222222222245E-2"/>
                  <c:y val="-0.126086265874613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C2-4AB1-9B7E-17D24E9B638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45-4A6D-A0F7-F24EBBC95FF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45-4A6D-A0F7-F24EBBC95FF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45-4A6D-A0F7-F24EBBC95FFB}"/>
                </c:ext>
              </c:extLst>
            </c:dLbl>
            <c:dLbl>
              <c:idx val="9"/>
              <c:layout>
                <c:manualLayout>
                  <c:x val="-3.5136157671779925E-2"/>
                  <c:y val="-6.08692318015374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C2-4AB1-9B7E-17D24E9B638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445-4A6D-A0F7-F24EBBC95FF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445-4A6D-A0F7-F24EBBC95FF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445-4A6D-A0F7-F24EBBC95FFB}"/>
                </c:ext>
              </c:extLst>
            </c:dLbl>
            <c:dLbl>
              <c:idx val="13"/>
              <c:layout>
                <c:manualLayout>
                  <c:x val="-3.7500000000000332E-2"/>
                  <c:y val="-5.21736272584621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C2-4AB1-9B7E-17D24E9B638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445-4A6D-A0F7-F24EBBC95FF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C2-4AB1-9B7E-17D24E9B6385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C2-4AB1-9B7E-17D24E9B6385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85-47CE-9CB4-073B870B58B0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C2-4AB1-9B7E-17D24E9B6385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C2-4AB1-9B7E-17D24E9B6385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4C2-4AB1-9B7E-17D24E9B6385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4C2-4AB1-9B7E-17D24E9B6385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4C2-4AB1-9B7E-17D24E9B6385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4C2-4AB1-9B7E-17D24E9B6385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445-4A6D-A0F7-F24EBBC95FFB}"/>
                </c:ext>
              </c:extLst>
            </c:dLbl>
            <c:dLbl>
              <c:idx val="25"/>
              <c:layout>
                <c:manualLayout>
                  <c:x val="-2.9166666666666667E-2"/>
                  <c:y val="3.0433931207497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4C2-4AB1-9B7E-17D24E9B6385}"/>
                </c:ext>
              </c:extLst>
            </c:dLbl>
            <c:dLbl>
              <c:idx val="26"/>
              <c:layout>
                <c:manualLayout>
                  <c:x val="-2.6388888888888878E-2"/>
                  <c:y val="-3.47824181723071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4C2-4AB1-9B7E-17D24E9B6385}"/>
                </c:ext>
              </c:extLst>
            </c:dLbl>
            <c:dLbl>
              <c:idx val="27"/>
              <c:layout>
                <c:manualLayout>
                  <c:x val="-3.4722222222222245E-2"/>
                  <c:y val="-2.60868136292308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4C2-4AB1-9B7E-17D24E9B6385}"/>
                </c:ext>
              </c:extLst>
            </c:dLbl>
            <c:dLbl>
              <c:idx val="28"/>
              <c:layout>
                <c:manualLayout>
                  <c:x val="-2.7777777777778619E-2"/>
                  <c:y val="-5.6521429529999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4C2-4AB1-9B7E-17D24E9B6385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66-4DA5-9350-EA23B3D101FB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7B-42D8-808C-504BE315D511}"/>
                </c:ext>
              </c:extLst>
            </c:dLbl>
            <c:dLbl>
              <c:idx val="31"/>
              <c:layout>
                <c:manualLayout>
                  <c:x val="-3.7500000000000241E-2"/>
                  <c:y val="3.04346159007691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4C2-4AB1-9B7E-17D24E9B6385}"/>
                </c:ext>
              </c:extLst>
            </c:dLbl>
            <c:dLbl>
              <c:idx val="32"/>
              <c:layout>
                <c:manualLayout>
                  <c:x val="-2.7777777777778491E-2"/>
                  <c:y val="4.7825482640286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85-47CE-9CB4-073B870B58B0}"/>
                </c:ext>
              </c:extLst>
            </c:dLbl>
            <c:dLbl>
              <c:idx val="33"/>
              <c:layout>
                <c:manualLayout>
                  <c:x val="-2.777777777777838E-2"/>
                  <c:y val="-3.0434615900768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85-47CE-9CB4-073B870B58B0}"/>
                </c:ext>
              </c:extLst>
            </c:dLbl>
            <c:dLbl>
              <c:idx val="34"/>
              <c:layout>
                <c:manualLayout>
                  <c:x val="-2.6237314085739333E-2"/>
                  <c:y val="1.739120908615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85-47CE-9CB4-073B870B58B0}"/>
                </c:ext>
              </c:extLst>
            </c:dLbl>
            <c:dLbl>
              <c:idx val="35"/>
              <c:layout>
                <c:manualLayout>
                  <c:x val="-1.9444444444444445E-2"/>
                  <c:y val="-4.7825824986922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85-47CE-9CB4-073B870B58B0}"/>
                </c:ext>
              </c:extLst>
            </c:dLbl>
            <c:dLbl>
              <c:idx val="36"/>
              <c:layout>
                <c:manualLayout>
                  <c:x val="-2.7821850393700841E-2"/>
                  <c:y val="1.3043406814615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85-47CE-9CB4-073B870B58B0}"/>
                </c:ext>
              </c:extLst>
            </c:dLbl>
            <c:dLbl>
              <c:idx val="37"/>
              <c:layout>
                <c:manualLayout>
                  <c:x val="-1.9444444444444445E-2"/>
                  <c:y val="3.4782418172307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85-47CE-9CB4-073B870B58B0}"/>
                </c:ext>
              </c:extLst>
            </c:dLbl>
            <c:dLbl>
              <c:idx val="38"/>
              <c:layout>
                <c:manualLayout>
                  <c:x val="-2.6388888888888878E-2"/>
                  <c:y val="-3.4782418172307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85-47CE-9CB4-073B870B58B0}"/>
                </c:ext>
              </c:extLst>
            </c:dLbl>
            <c:dLbl>
              <c:idx val="39"/>
              <c:layout>
                <c:manualLayout>
                  <c:x val="-1.2500000000000023E-2"/>
                  <c:y val="3.0434615900768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AF-48F0-BFE8-866D13D61DDE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2-474D-AFC8-8F5EB74B5A08}"/>
                </c:ext>
              </c:extLst>
            </c:dLbl>
            <c:dLbl>
              <c:idx val="41"/>
              <c:layout>
                <c:manualLayout>
                  <c:x val="-2.9166666666666667E-2"/>
                  <c:y val="-2.1739011357691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2-474D-AFC8-8F5EB74B5A08}"/>
                </c:ext>
              </c:extLst>
            </c:dLbl>
            <c:dLbl>
              <c:idx val="42"/>
              <c:layout>
                <c:manualLayout>
                  <c:x val="-3.8888888888888792E-2"/>
                  <c:y val="3.4782418172307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2-474D-AFC8-8F5EB74B5A08}"/>
                </c:ext>
              </c:extLst>
            </c:dLbl>
            <c:dLbl>
              <c:idx val="43"/>
              <c:layout>
                <c:manualLayout>
                  <c:x val="-3.7499999999999999E-2"/>
                  <c:y val="-3.9130220443845565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/>
                      <a:t> 42.4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E022-474D-AFC8-8F5EB74B5A08}"/>
                </c:ext>
              </c:extLst>
            </c:dLbl>
            <c:dLbl>
              <c:idx val="44"/>
              <c:layout>
                <c:manualLayout>
                  <c:x val="-1.5277777777777982E-2"/>
                  <c:y val="-4.34780227153839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23-485C-AF4E-814EC08103C9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E7-4854-84A8-105DCE43E9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+mj-lt"/>
                  </a:defRPr>
                </a:pPr>
                <a:endParaRPr lang="ko-KR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Sheet1!$A$2:$A$48</c:f>
              <c:strCache>
                <c:ptCount val="47"/>
                <c:pt idx="0">
                  <c:v>1월1주</c:v>
                </c:pt>
                <c:pt idx="1">
                  <c:v>1월2주</c:v>
                </c:pt>
                <c:pt idx="2">
                  <c:v>1월3주</c:v>
                </c:pt>
                <c:pt idx="3">
                  <c:v>1월4주</c:v>
                </c:pt>
                <c:pt idx="4">
                  <c:v>1월5주</c:v>
                </c:pt>
                <c:pt idx="5">
                  <c:v>2월1주</c:v>
                </c:pt>
                <c:pt idx="6">
                  <c:v>2월2주</c:v>
                </c:pt>
                <c:pt idx="7">
                  <c:v>2월3주</c:v>
                </c:pt>
                <c:pt idx="8">
                  <c:v>2월4주</c:v>
                </c:pt>
                <c:pt idx="9">
                  <c:v>3월1주</c:v>
                </c:pt>
                <c:pt idx="10">
                  <c:v>3월2주</c:v>
                </c:pt>
                <c:pt idx="11">
                  <c:v>3월3주</c:v>
                </c:pt>
                <c:pt idx="12">
                  <c:v>3월4주</c:v>
                </c:pt>
                <c:pt idx="13">
                  <c:v>4월1주</c:v>
                </c:pt>
                <c:pt idx="14">
                  <c:v>4월4주</c:v>
                </c:pt>
                <c:pt idx="15">
                  <c:v>4월5주</c:v>
                </c:pt>
                <c:pt idx="16">
                  <c:v>5월1주</c:v>
                </c:pt>
                <c:pt idx="17">
                  <c:v>5월2주</c:v>
                </c:pt>
                <c:pt idx="18">
                  <c:v>5월3주</c:v>
                </c:pt>
                <c:pt idx="19">
                  <c:v>5월4주</c:v>
                </c:pt>
                <c:pt idx="20">
                  <c:v>6월1주</c:v>
                </c:pt>
                <c:pt idx="21">
                  <c:v>6월2주</c:v>
                </c:pt>
                <c:pt idx="22">
                  <c:v>6월3주</c:v>
                </c:pt>
                <c:pt idx="23">
                  <c:v>6월4주 </c:v>
                </c:pt>
                <c:pt idx="24">
                  <c:v>7월1주</c:v>
                </c:pt>
                <c:pt idx="25">
                  <c:v>7월3주</c:v>
                </c:pt>
                <c:pt idx="26">
                  <c:v>7월4주</c:v>
                </c:pt>
                <c:pt idx="27">
                  <c:v>7월5주</c:v>
                </c:pt>
                <c:pt idx="28">
                  <c:v>8월1주</c:v>
                </c:pt>
                <c:pt idx="29">
                  <c:v>8월2주</c:v>
                </c:pt>
                <c:pt idx="30">
                  <c:v>8월3주</c:v>
                </c:pt>
                <c:pt idx="31">
                  <c:v>8월4주</c:v>
                </c:pt>
                <c:pt idx="32">
                  <c:v>9월1주</c:v>
                </c:pt>
                <c:pt idx="33">
                  <c:v>9월2주</c:v>
                </c:pt>
                <c:pt idx="34">
                  <c:v>9월3주</c:v>
                </c:pt>
                <c:pt idx="35">
                  <c:v>9월4주</c:v>
                </c:pt>
                <c:pt idx="36">
                  <c:v>9월5주</c:v>
                </c:pt>
                <c:pt idx="37">
                  <c:v>10월 1주</c:v>
                </c:pt>
                <c:pt idx="38">
                  <c:v>10월2주</c:v>
                </c:pt>
                <c:pt idx="39">
                  <c:v>10월3주</c:v>
                </c:pt>
                <c:pt idx="40">
                  <c:v>10월4주</c:v>
                </c:pt>
                <c:pt idx="41">
                  <c:v>11월1주</c:v>
                </c:pt>
                <c:pt idx="42">
                  <c:v>2주</c:v>
                </c:pt>
                <c:pt idx="43">
                  <c:v>3주</c:v>
                </c:pt>
                <c:pt idx="44">
                  <c:v>4주</c:v>
                </c:pt>
                <c:pt idx="45">
                  <c:v>12월1주</c:v>
                </c:pt>
                <c:pt idx="46">
                  <c:v>2주</c:v>
                </c:pt>
              </c:strCache>
            </c:strRef>
          </c:cat>
          <c:val>
            <c:numRef>
              <c:f>Sheet1!$B$2:$B$48</c:f>
              <c:numCache>
                <c:formatCode>0.0_ </c:formatCode>
                <c:ptCount val="47"/>
                <c:pt idx="0">
                  <c:v>46.2</c:v>
                </c:pt>
                <c:pt idx="1">
                  <c:v>46.3</c:v>
                </c:pt>
                <c:pt idx="2">
                  <c:v>44.4</c:v>
                </c:pt>
                <c:pt idx="3">
                  <c:v>46.6</c:v>
                </c:pt>
                <c:pt idx="4">
                  <c:v>45.6</c:v>
                </c:pt>
                <c:pt idx="5">
                  <c:v>41.1</c:v>
                </c:pt>
                <c:pt idx="6">
                  <c:v>47.4</c:v>
                </c:pt>
                <c:pt idx="7">
                  <c:v>43.1</c:v>
                </c:pt>
                <c:pt idx="8">
                  <c:v>45.2</c:v>
                </c:pt>
                <c:pt idx="9">
                  <c:v>44.5</c:v>
                </c:pt>
                <c:pt idx="10">
                  <c:v>44</c:v>
                </c:pt>
                <c:pt idx="11">
                  <c:v>47.9</c:v>
                </c:pt>
                <c:pt idx="12" formatCode="0.0_);[Red]\(0.0\)">
                  <c:v>51</c:v>
                </c:pt>
                <c:pt idx="13" formatCode="0.0_);[Red]\(0.0\)">
                  <c:v>54</c:v>
                </c:pt>
                <c:pt idx="14">
                  <c:v>57.1</c:v>
                </c:pt>
                <c:pt idx="15">
                  <c:v>59.2</c:v>
                </c:pt>
                <c:pt idx="16">
                  <c:v>60.6</c:v>
                </c:pt>
                <c:pt idx="17">
                  <c:v>61.4</c:v>
                </c:pt>
                <c:pt idx="18">
                  <c:v>60.2</c:v>
                </c:pt>
                <c:pt idx="19">
                  <c:v>57.2</c:v>
                </c:pt>
                <c:pt idx="20">
                  <c:v>57.6</c:v>
                </c:pt>
                <c:pt idx="21">
                  <c:v>54.5</c:v>
                </c:pt>
                <c:pt idx="22">
                  <c:v>53.9</c:v>
                </c:pt>
                <c:pt idx="23">
                  <c:v>49.1</c:v>
                </c:pt>
                <c:pt idx="24">
                  <c:v>47.4</c:v>
                </c:pt>
                <c:pt idx="25">
                  <c:v>43.1</c:v>
                </c:pt>
                <c:pt idx="26">
                  <c:v>44</c:v>
                </c:pt>
                <c:pt idx="27">
                  <c:v>41.9</c:v>
                </c:pt>
                <c:pt idx="28">
                  <c:v>41.7</c:v>
                </c:pt>
                <c:pt idx="29">
                  <c:v>40.5</c:v>
                </c:pt>
                <c:pt idx="30">
                  <c:v>41.4</c:v>
                </c:pt>
                <c:pt idx="31">
                  <c:v>46.7</c:v>
                </c:pt>
                <c:pt idx="32">
                  <c:v>45.8</c:v>
                </c:pt>
                <c:pt idx="33">
                  <c:v>48.6</c:v>
                </c:pt>
                <c:pt idx="34">
                  <c:v>41.7</c:v>
                </c:pt>
                <c:pt idx="35">
                  <c:v>46.5</c:v>
                </c:pt>
                <c:pt idx="36">
                  <c:v>45.4</c:v>
                </c:pt>
                <c:pt idx="37">
                  <c:v>42.3</c:v>
                </c:pt>
                <c:pt idx="38">
                  <c:v>43.9</c:v>
                </c:pt>
                <c:pt idx="39">
                  <c:v>43.8</c:v>
                </c:pt>
                <c:pt idx="40">
                  <c:v>43.8</c:v>
                </c:pt>
                <c:pt idx="41">
                  <c:v>45.2</c:v>
                </c:pt>
                <c:pt idx="42">
                  <c:v>41.7</c:v>
                </c:pt>
                <c:pt idx="43">
                  <c:v>42.4</c:v>
                </c:pt>
                <c:pt idx="44">
                  <c:v>41.7</c:v>
                </c:pt>
                <c:pt idx="45">
                  <c:v>40.5</c:v>
                </c:pt>
                <c:pt idx="46">
                  <c:v>35.700000000000003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E445-4A6D-A0F7-F24EBBC95F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부정</c:v>
                </c:pt>
              </c:strCache>
            </c:strRef>
          </c:tx>
          <c:dLbls>
            <c:dLbl>
              <c:idx val="0"/>
              <c:layout>
                <c:manualLayout>
                  <c:x val="-2.9029281194189731E-2"/>
                  <c:y val="-8.6956045430768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445-4A6D-A0F7-F24EBBC95FF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445-4A6D-A0F7-F24EBBC95FF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445-4A6D-A0F7-F24EBBC95FF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445-4A6D-A0F7-F24EBBC95FF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445-4A6D-A0F7-F24EBBC95FFB}"/>
                </c:ext>
              </c:extLst>
            </c:dLbl>
            <c:dLbl>
              <c:idx val="5"/>
              <c:layout>
                <c:manualLayout>
                  <c:x val="-3.2323125750380002E-2"/>
                  <c:y val="-5.6521429529999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445-4A6D-A0F7-F24EBBC95FF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445-4A6D-A0F7-F24EBBC95FF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E445-4A6D-A0F7-F24EBBC95FF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E445-4A6D-A0F7-F24EBBC95FFB}"/>
                </c:ext>
              </c:extLst>
            </c:dLbl>
            <c:dLbl>
              <c:idx val="9"/>
              <c:layout>
                <c:manualLayout>
                  <c:x val="-3.8280402449694356E-2"/>
                  <c:y val="-5.6521771876634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E445-4A6D-A0F7-F24EBBC95FF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E445-4A6D-A0F7-F24EBBC95FF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E445-4A6D-A0F7-F24EBBC95FF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E445-4A6D-A0F7-F24EBBC95FFB}"/>
                </c:ext>
              </c:extLst>
            </c:dLbl>
            <c:dLbl>
              <c:idx val="13"/>
              <c:layout>
                <c:manualLayout>
                  <c:x val="-2.6446193795765474E-2"/>
                  <c:y val="-4.7825824986922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4C2-4AB1-9B7E-17D24E9B638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E445-4A6D-A0F7-F24EBBC95FF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E445-4A6D-A0F7-F24EBBC95FFB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E445-4A6D-A0F7-F24EBBC95FFB}"/>
                </c:ext>
              </c:extLst>
            </c:dLbl>
            <c:dLbl>
              <c:idx val="17"/>
              <c:layout>
                <c:manualLayout>
                  <c:x val="-3.2303368328960393E-2"/>
                  <c:y val="-7.3912638616152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A85-47CE-9CB4-073B870B58B0}"/>
                </c:ext>
              </c:extLst>
            </c:dLbl>
            <c:dLbl>
              <c:idx val="18"/>
              <c:layout>
                <c:manualLayout>
                  <c:x val="-2.7777777777779782E-2"/>
                  <c:y val="-5.6521429529999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4C2-4AB1-9B7E-17D24E9B6385}"/>
                </c:ext>
              </c:extLst>
            </c:dLbl>
            <c:dLbl>
              <c:idx val="19"/>
              <c:layout>
                <c:manualLayout>
                  <c:x val="-2.9166666666666667E-2"/>
                  <c:y val="-5.6521429529999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4C2-4AB1-9B7E-17D24E9B6385}"/>
                </c:ext>
              </c:extLst>
            </c:dLbl>
            <c:dLbl>
              <c:idx val="20"/>
              <c:layout>
                <c:manualLayout>
                  <c:x val="-4.1666666666666692E-2"/>
                  <c:y val="-4.3478365062019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4C2-4AB1-9B7E-17D24E9B6385}"/>
                </c:ext>
              </c:extLst>
            </c:dLbl>
            <c:dLbl>
              <c:idx val="21"/>
              <c:layout>
                <c:manualLayout>
                  <c:x val="-2.9166666666666778E-2"/>
                  <c:y val="-8.6956045430768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4C2-4AB1-9B7E-17D24E9B6385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E445-4A6D-A0F7-F24EBBC95FFB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4C2-4AB1-9B7E-17D24E9B6385}"/>
                </c:ext>
              </c:extLst>
            </c:dLbl>
            <c:dLbl>
              <c:idx val="24"/>
              <c:layout>
                <c:manualLayout>
                  <c:x val="-3.1944553805774281E-2"/>
                  <c:y val="-7.3912638616152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4C2-4AB1-9B7E-17D24E9B6385}"/>
                </c:ext>
              </c:extLst>
            </c:dLbl>
            <c:dLbl>
              <c:idx val="25"/>
              <c:layout>
                <c:manualLayout>
                  <c:x val="-3.8888888888888792E-2"/>
                  <c:y val="-4.7826167333557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4C2-4AB1-9B7E-17D24E9B6385}"/>
                </c:ext>
              </c:extLst>
            </c:dLbl>
            <c:dLbl>
              <c:idx val="26"/>
              <c:layout>
                <c:manualLayout>
                  <c:x val="-3.5418963254593212E-2"/>
                  <c:y val="3.7649571245074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E445-4A6D-A0F7-F24EBBC95FFB}"/>
                </c:ext>
              </c:extLst>
            </c:dLbl>
            <c:dLbl>
              <c:idx val="27"/>
              <c:layout>
                <c:manualLayout>
                  <c:x val="-3.6111111111111441E-2"/>
                  <c:y val="-5.6521429529999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4C2-4AB1-9B7E-17D24E9B6385}"/>
                </c:ext>
              </c:extLst>
            </c:dLbl>
            <c:dLbl>
              <c:idx val="28"/>
              <c:layout>
                <c:manualLayout>
                  <c:x val="-3.7500000000000241E-2"/>
                  <c:y val="-5.6521429529999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4C2-4AB1-9B7E-17D24E9B6385}"/>
                </c:ext>
              </c:extLst>
            </c:dLbl>
            <c:dLbl>
              <c:idx val="29"/>
              <c:layout>
                <c:manualLayout>
                  <c:x val="-2.0833333333333651E-2"/>
                  <c:y val="-4.3478022715383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4C2-4AB1-9B7E-17D24E9B6385}"/>
                </c:ext>
              </c:extLst>
            </c:dLbl>
            <c:dLbl>
              <c:idx val="30"/>
              <c:layout>
                <c:manualLayout>
                  <c:x val="0"/>
                  <c:y val="-8.69560454307691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4C2-4AB1-9B7E-17D24E9B6385}"/>
                </c:ext>
              </c:extLst>
            </c:dLbl>
            <c:dLbl>
              <c:idx val="31"/>
              <c:layout>
                <c:manualLayout>
                  <c:x val="-5.1853455818022927E-2"/>
                  <c:y val="-3.913022044384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3E-4B3A-B1F2-0E757CC2AC95}"/>
                </c:ext>
              </c:extLst>
            </c:dLbl>
            <c:dLbl>
              <c:idx val="32"/>
              <c:layout>
                <c:manualLayout>
                  <c:x val="-3.534276619854447E-2"/>
                  <c:y val="-6.08692318015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23-485C-AF4E-814EC08103C9}"/>
                </c:ext>
              </c:extLst>
            </c:dLbl>
            <c:dLbl>
              <c:idx val="33"/>
              <c:layout>
                <c:manualLayout>
                  <c:x val="-1.9444444444444445E-2"/>
                  <c:y val="4.7825824986922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23-485C-AF4E-814EC08103C9}"/>
                </c:ext>
              </c:extLst>
            </c:dLbl>
            <c:dLbl>
              <c:idx val="34"/>
              <c:layout>
                <c:manualLayout>
                  <c:x val="-2.7777777777778321E-2"/>
                  <c:y val="-5.217362725846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23-485C-AF4E-814EC08103C9}"/>
                </c:ext>
              </c:extLst>
            </c:dLbl>
            <c:dLbl>
              <c:idx val="35"/>
              <c:layout>
                <c:manualLayout>
                  <c:x val="-4.0100831146106734E-2"/>
                  <c:y val="-3.8950488460179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23-485C-AF4E-814EC08103C9}"/>
                </c:ext>
              </c:extLst>
            </c:dLbl>
            <c:dLbl>
              <c:idx val="36"/>
              <c:layout>
                <c:manualLayout>
                  <c:x val="-2.3611111111111145E-2"/>
                  <c:y val="-5.2173627258460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23-485C-AF4E-814EC08103C9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A85-47CE-9CB4-073B870B58B0}"/>
                </c:ext>
              </c:extLst>
            </c:dLbl>
            <c:dLbl>
              <c:idx val="38"/>
              <c:layout>
                <c:manualLayout>
                  <c:x val="-2.5000000000000046E-2"/>
                  <c:y val="-6.086923180153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823-485C-AF4E-814EC08103C9}"/>
                </c:ext>
              </c:extLst>
            </c:dLbl>
            <c:dLbl>
              <c:idx val="39"/>
              <c:layout>
                <c:manualLayout>
                  <c:x val="-1.9444444444444445E-2"/>
                  <c:y val="3.0434615900768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23-485C-AF4E-814EC08103C9}"/>
                </c:ext>
              </c:extLst>
            </c:dLbl>
            <c:dLbl>
              <c:idx val="40"/>
              <c:layout>
                <c:manualLayout>
                  <c:x val="-3.6111111111111246E-2"/>
                  <c:y val="-5.6521429529999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23-485C-AF4E-814EC08103C9}"/>
                </c:ext>
              </c:extLst>
            </c:dLbl>
            <c:dLbl>
              <c:idx val="41"/>
              <c:layout>
                <c:manualLayout>
                  <c:x val="-2.9166666666666667E-2"/>
                  <c:y val="3.043427355413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23-485C-AF4E-814EC08103C9}"/>
                </c:ext>
              </c:extLst>
            </c:dLbl>
            <c:dLbl>
              <c:idx val="42"/>
              <c:layout>
                <c:manualLayout>
                  <c:x val="-3.0555555555555579E-2"/>
                  <c:y val="-6.5217034073075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823-485C-AF4E-814EC08103C9}"/>
                </c:ext>
              </c:extLst>
            </c:dLbl>
            <c:dLbl>
              <c:idx val="43"/>
              <c:layout>
                <c:manualLayout>
                  <c:x val="-3.0555555555555659E-2"/>
                  <c:y val="1.3043406814615188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/>
                      <a:t>   50.3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823-485C-AF4E-814EC08103C9}"/>
                </c:ext>
              </c:extLst>
            </c:dLbl>
            <c:dLbl>
              <c:idx val="44"/>
              <c:layout>
                <c:manualLayout>
                  <c:x val="-4.433727695825106E-4"/>
                  <c:y val="-4.3478022715383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22-474D-AFC8-8F5EB74B5A08}"/>
                </c:ext>
              </c:extLst>
            </c:dLbl>
            <c:dLbl>
              <c:idx val="45"/>
              <c:layout>
                <c:manualLayout>
                  <c:x val="-4.4613298337707788E-2"/>
                  <c:y val="-5.6521429529999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08-48B3-AEA4-0DBD91E291AE}"/>
                </c:ext>
              </c:extLst>
            </c:dLbl>
            <c:dLbl>
              <c:idx val="46"/>
              <c:layout>
                <c:manualLayout>
                  <c:x val="-4.1666104355361977E-3"/>
                  <c:y val="-6.9564836344614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08-48B3-AEA4-0DBD91E291AE}"/>
                </c:ext>
              </c:extLst>
            </c:dLbl>
            <c:dLbl>
              <c:idx val="47"/>
              <c:layout>
                <c:manualLayout>
                  <c:x val="-3.0555555555555652E-2"/>
                  <c:y val="-5.2173627258462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9A-4CB5-A35C-7203D30EF3A6}"/>
                </c:ext>
              </c:extLst>
            </c:dLbl>
            <c:dLbl>
              <c:idx val="48"/>
              <c:layout>
                <c:manualLayout>
                  <c:x val="-3.6111111111111788E-2"/>
                  <c:y val="1.3043406814615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E7-4854-84A8-105DCE43E9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  <a:latin typeface="+mj-lt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Sheet1!$A$2:$A$48</c:f>
              <c:strCache>
                <c:ptCount val="47"/>
                <c:pt idx="0">
                  <c:v>1월1주</c:v>
                </c:pt>
                <c:pt idx="1">
                  <c:v>1월2주</c:v>
                </c:pt>
                <c:pt idx="2">
                  <c:v>1월3주</c:v>
                </c:pt>
                <c:pt idx="3">
                  <c:v>1월4주</c:v>
                </c:pt>
                <c:pt idx="4">
                  <c:v>1월5주</c:v>
                </c:pt>
                <c:pt idx="5">
                  <c:v>2월1주</c:v>
                </c:pt>
                <c:pt idx="6">
                  <c:v>2월2주</c:v>
                </c:pt>
                <c:pt idx="7">
                  <c:v>2월3주</c:v>
                </c:pt>
                <c:pt idx="8">
                  <c:v>2월4주</c:v>
                </c:pt>
                <c:pt idx="9">
                  <c:v>3월1주</c:v>
                </c:pt>
                <c:pt idx="10">
                  <c:v>3월2주</c:v>
                </c:pt>
                <c:pt idx="11">
                  <c:v>3월3주</c:v>
                </c:pt>
                <c:pt idx="12">
                  <c:v>3월4주</c:v>
                </c:pt>
                <c:pt idx="13">
                  <c:v>4월1주</c:v>
                </c:pt>
                <c:pt idx="14">
                  <c:v>4월4주</c:v>
                </c:pt>
                <c:pt idx="15">
                  <c:v>4월5주</c:v>
                </c:pt>
                <c:pt idx="16">
                  <c:v>5월1주</c:v>
                </c:pt>
                <c:pt idx="17">
                  <c:v>5월2주</c:v>
                </c:pt>
                <c:pt idx="18">
                  <c:v>5월3주</c:v>
                </c:pt>
                <c:pt idx="19">
                  <c:v>5월4주</c:v>
                </c:pt>
                <c:pt idx="20">
                  <c:v>6월1주</c:v>
                </c:pt>
                <c:pt idx="21">
                  <c:v>6월2주</c:v>
                </c:pt>
                <c:pt idx="22">
                  <c:v>6월3주</c:v>
                </c:pt>
                <c:pt idx="23">
                  <c:v>6월4주 </c:v>
                </c:pt>
                <c:pt idx="24">
                  <c:v>7월1주</c:v>
                </c:pt>
                <c:pt idx="25">
                  <c:v>7월3주</c:v>
                </c:pt>
                <c:pt idx="26">
                  <c:v>7월4주</c:v>
                </c:pt>
                <c:pt idx="27">
                  <c:v>7월5주</c:v>
                </c:pt>
                <c:pt idx="28">
                  <c:v>8월1주</c:v>
                </c:pt>
                <c:pt idx="29">
                  <c:v>8월2주</c:v>
                </c:pt>
                <c:pt idx="30">
                  <c:v>8월3주</c:v>
                </c:pt>
                <c:pt idx="31">
                  <c:v>8월4주</c:v>
                </c:pt>
                <c:pt idx="32">
                  <c:v>9월1주</c:v>
                </c:pt>
                <c:pt idx="33">
                  <c:v>9월2주</c:v>
                </c:pt>
                <c:pt idx="34">
                  <c:v>9월3주</c:v>
                </c:pt>
                <c:pt idx="35">
                  <c:v>9월4주</c:v>
                </c:pt>
                <c:pt idx="36">
                  <c:v>9월5주</c:v>
                </c:pt>
                <c:pt idx="37">
                  <c:v>10월 1주</c:v>
                </c:pt>
                <c:pt idx="38">
                  <c:v>10월2주</c:v>
                </c:pt>
                <c:pt idx="39">
                  <c:v>10월3주</c:v>
                </c:pt>
                <c:pt idx="40">
                  <c:v>10월4주</c:v>
                </c:pt>
                <c:pt idx="41">
                  <c:v>11월1주</c:v>
                </c:pt>
                <c:pt idx="42">
                  <c:v>2주</c:v>
                </c:pt>
                <c:pt idx="43">
                  <c:v>3주</c:v>
                </c:pt>
                <c:pt idx="44">
                  <c:v>4주</c:v>
                </c:pt>
                <c:pt idx="45">
                  <c:v>12월1주</c:v>
                </c:pt>
                <c:pt idx="46">
                  <c:v>2주</c:v>
                </c:pt>
              </c:strCache>
            </c:strRef>
          </c:cat>
          <c:val>
            <c:numRef>
              <c:f>Sheet1!$C$2:$C$48</c:f>
              <c:numCache>
                <c:formatCode>0.0_);[Red]\(0.0\)</c:formatCode>
                <c:ptCount val="47"/>
                <c:pt idx="0">
                  <c:v>50</c:v>
                </c:pt>
                <c:pt idx="1">
                  <c:v>49.5</c:v>
                </c:pt>
                <c:pt idx="2">
                  <c:v>51.7</c:v>
                </c:pt>
                <c:pt idx="3">
                  <c:v>50.3</c:v>
                </c:pt>
                <c:pt idx="4">
                  <c:v>49.8</c:v>
                </c:pt>
                <c:pt idx="5">
                  <c:v>54.1</c:v>
                </c:pt>
                <c:pt idx="6">
                  <c:v>50.2</c:v>
                </c:pt>
                <c:pt idx="7">
                  <c:v>52.7</c:v>
                </c:pt>
                <c:pt idx="8">
                  <c:v>51.2</c:v>
                </c:pt>
                <c:pt idx="9">
                  <c:v>50.6</c:v>
                </c:pt>
                <c:pt idx="10">
                  <c:v>51</c:v>
                </c:pt>
                <c:pt idx="11">
                  <c:v>48.2</c:v>
                </c:pt>
                <c:pt idx="12">
                  <c:v>43.6</c:v>
                </c:pt>
                <c:pt idx="13">
                  <c:v>41.6</c:v>
                </c:pt>
                <c:pt idx="14">
                  <c:v>35.6</c:v>
                </c:pt>
                <c:pt idx="15">
                  <c:v>34.799999999999997</c:v>
                </c:pt>
                <c:pt idx="16">
                  <c:v>34.4</c:v>
                </c:pt>
                <c:pt idx="17">
                  <c:v>32</c:v>
                </c:pt>
                <c:pt idx="18">
                  <c:v>33.1</c:v>
                </c:pt>
                <c:pt idx="19">
                  <c:v>35.5</c:v>
                </c:pt>
                <c:pt idx="20">
                  <c:v>37.1</c:v>
                </c:pt>
                <c:pt idx="21">
                  <c:v>39.200000000000003</c:v>
                </c:pt>
                <c:pt idx="22">
                  <c:v>41.4</c:v>
                </c:pt>
                <c:pt idx="23">
                  <c:v>44.7</c:v>
                </c:pt>
                <c:pt idx="24">
                  <c:v>48</c:v>
                </c:pt>
                <c:pt idx="25">
                  <c:v>52.6</c:v>
                </c:pt>
                <c:pt idx="26">
                  <c:v>51.2</c:v>
                </c:pt>
                <c:pt idx="27">
                  <c:v>52.9</c:v>
                </c:pt>
                <c:pt idx="28">
                  <c:v>55.9</c:v>
                </c:pt>
                <c:pt idx="29">
                  <c:v>55.6</c:v>
                </c:pt>
                <c:pt idx="30">
                  <c:v>55.1</c:v>
                </c:pt>
                <c:pt idx="31">
                  <c:v>47.6</c:v>
                </c:pt>
                <c:pt idx="32">
                  <c:v>49.2</c:v>
                </c:pt>
                <c:pt idx="33">
                  <c:v>47.2</c:v>
                </c:pt>
                <c:pt idx="34">
                  <c:v>52.4</c:v>
                </c:pt>
                <c:pt idx="35">
                  <c:v>49.9</c:v>
                </c:pt>
                <c:pt idx="36">
                  <c:v>50.1</c:v>
                </c:pt>
                <c:pt idx="37">
                  <c:v>53.2</c:v>
                </c:pt>
                <c:pt idx="38">
                  <c:v>50.6</c:v>
                </c:pt>
                <c:pt idx="39">
                  <c:v>50.5</c:v>
                </c:pt>
                <c:pt idx="40">
                  <c:v>50.8</c:v>
                </c:pt>
                <c:pt idx="41">
                  <c:v>49</c:v>
                </c:pt>
                <c:pt idx="42">
                  <c:v>51.1</c:v>
                </c:pt>
                <c:pt idx="43">
                  <c:v>50.3</c:v>
                </c:pt>
                <c:pt idx="44">
                  <c:v>54.1</c:v>
                </c:pt>
                <c:pt idx="45">
                  <c:v>54.3</c:v>
                </c:pt>
                <c:pt idx="46">
                  <c:v>59.4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5-E445-4A6D-A0F7-F24EBBC95F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열1</c:v>
                </c:pt>
              </c:strCache>
            </c:strRef>
          </c:tx>
          <c:dLbls>
            <c:dLbl>
              <c:idx val="30"/>
              <c:layout>
                <c:manualLayout>
                  <c:x val="-3.0555608555011961E-2"/>
                  <c:y val="-6.0869231801537624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200" b="1" dirty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41.4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F4C2-4AB1-9B7E-17D24E9B638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Sheet1!$A$2:$A$48</c:f>
              <c:strCache>
                <c:ptCount val="47"/>
                <c:pt idx="0">
                  <c:v>1월1주</c:v>
                </c:pt>
                <c:pt idx="1">
                  <c:v>1월2주</c:v>
                </c:pt>
                <c:pt idx="2">
                  <c:v>1월3주</c:v>
                </c:pt>
                <c:pt idx="3">
                  <c:v>1월4주</c:v>
                </c:pt>
                <c:pt idx="4">
                  <c:v>1월5주</c:v>
                </c:pt>
                <c:pt idx="5">
                  <c:v>2월1주</c:v>
                </c:pt>
                <c:pt idx="6">
                  <c:v>2월2주</c:v>
                </c:pt>
                <c:pt idx="7">
                  <c:v>2월3주</c:v>
                </c:pt>
                <c:pt idx="8">
                  <c:v>2월4주</c:v>
                </c:pt>
                <c:pt idx="9">
                  <c:v>3월1주</c:v>
                </c:pt>
                <c:pt idx="10">
                  <c:v>3월2주</c:v>
                </c:pt>
                <c:pt idx="11">
                  <c:v>3월3주</c:v>
                </c:pt>
                <c:pt idx="12">
                  <c:v>3월4주</c:v>
                </c:pt>
                <c:pt idx="13">
                  <c:v>4월1주</c:v>
                </c:pt>
                <c:pt idx="14">
                  <c:v>4월4주</c:v>
                </c:pt>
                <c:pt idx="15">
                  <c:v>4월5주</c:v>
                </c:pt>
                <c:pt idx="16">
                  <c:v>5월1주</c:v>
                </c:pt>
                <c:pt idx="17">
                  <c:v>5월2주</c:v>
                </c:pt>
                <c:pt idx="18">
                  <c:v>5월3주</c:v>
                </c:pt>
                <c:pt idx="19">
                  <c:v>5월4주</c:v>
                </c:pt>
                <c:pt idx="20">
                  <c:v>6월1주</c:v>
                </c:pt>
                <c:pt idx="21">
                  <c:v>6월2주</c:v>
                </c:pt>
                <c:pt idx="22">
                  <c:v>6월3주</c:v>
                </c:pt>
                <c:pt idx="23">
                  <c:v>6월4주 </c:v>
                </c:pt>
                <c:pt idx="24">
                  <c:v>7월1주</c:v>
                </c:pt>
                <c:pt idx="25">
                  <c:v>7월3주</c:v>
                </c:pt>
                <c:pt idx="26">
                  <c:v>7월4주</c:v>
                </c:pt>
                <c:pt idx="27">
                  <c:v>7월5주</c:v>
                </c:pt>
                <c:pt idx="28">
                  <c:v>8월1주</c:v>
                </c:pt>
                <c:pt idx="29">
                  <c:v>8월2주</c:v>
                </c:pt>
                <c:pt idx="30">
                  <c:v>8월3주</c:v>
                </c:pt>
                <c:pt idx="31">
                  <c:v>8월4주</c:v>
                </c:pt>
                <c:pt idx="32">
                  <c:v>9월1주</c:v>
                </c:pt>
                <c:pt idx="33">
                  <c:v>9월2주</c:v>
                </c:pt>
                <c:pt idx="34">
                  <c:v>9월3주</c:v>
                </c:pt>
                <c:pt idx="35">
                  <c:v>9월4주</c:v>
                </c:pt>
                <c:pt idx="36">
                  <c:v>9월5주</c:v>
                </c:pt>
                <c:pt idx="37">
                  <c:v>10월 1주</c:v>
                </c:pt>
                <c:pt idx="38">
                  <c:v>10월2주</c:v>
                </c:pt>
                <c:pt idx="39">
                  <c:v>10월3주</c:v>
                </c:pt>
                <c:pt idx="40">
                  <c:v>10월4주</c:v>
                </c:pt>
                <c:pt idx="41">
                  <c:v>11월1주</c:v>
                </c:pt>
                <c:pt idx="42">
                  <c:v>2주</c:v>
                </c:pt>
                <c:pt idx="43">
                  <c:v>3주</c:v>
                </c:pt>
                <c:pt idx="44">
                  <c:v>4주</c:v>
                </c:pt>
                <c:pt idx="45">
                  <c:v>12월1주</c:v>
                </c:pt>
                <c:pt idx="46">
                  <c:v>2주</c:v>
                </c:pt>
              </c:strCache>
            </c:strRef>
          </c:cat>
          <c:val>
            <c:numRef>
              <c:f>Sheet1!$D$2:$D$48</c:f>
              <c:numCache>
                <c:formatCode>General</c:formatCode>
                <c:ptCount val="47"/>
                <c:pt idx="29">
                  <c:v>38.700000000000003</c:v>
                </c:pt>
                <c:pt idx="30">
                  <c:v>41.4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F4C2-4AB1-9B7E-17D24E9B63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028544"/>
        <c:axId val="94030080"/>
      </c:lineChart>
      <c:catAx>
        <c:axId val="940285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4030080"/>
        <c:crosses val="autoZero"/>
        <c:auto val="1"/>
        <c:lblAlgn val="ctr"/>
        <c:lblOffset val="100"/>
        <c:noMultiLvlLbl val="0"/>
      </c:catAx>
      <c:valAx>
        <c:axId val="94030080"/>
        <c:scaling>
          <c:orientation val="minMax"/>
          <c:min val="41"/>
        </c:scaling>
        <c:delete val="1"/>
        <c:axPos val="l"/>
        <c:numFmt formatCode="0.0_ " sourceLinked="1"/>
        <c:majorTickMark val="out"/>
        <c:minorTickMark val="none"/>
        <c:tickLblPos val="nextTo"/>
        <c:crossAx val="94028544"/>
        <c:crosses val="autoZero"/>
        <c:crossBetween val="between"/>
        <c:majorUnit val="2"/>
        <c:minorUnit val="0.8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451941266912933E-3"/>
          <c:y val="9.7965287347018384E-2"/>
          <c:w val="0.99255477730376829"/>
          <c:h val="0.81120665158790228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AAC2E0"/>
            </a:solidFill>
            <a:ln w="6350">
              <a:solidFill>
                <a:schemeClr val="bg1"/>
              </a:solidFill>
            </a:ln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altLang="en-US" dirty="0"/>
                      <a:t>29.8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45E-4F4E-B2A3-536F1CA3485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altLang="en-US" dirty="0"/>
                      <a:t>53.1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45E-4F4E-B2A3-536F1CA348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Sheet1!$A$1:$G$1</c:f>
              <c:strCache>
                <c:ptCount val="7"/>
                <c:pt idx="0">
                  <c:v>새누리당 </c:v>
                </c:pt>
                <c:pt idx="1">
                  <c:v>민주통합당</c:v>
                </c:pt>
                <c:pt idx="2">
                  <c:v>열2</c:v>
                </c:pt>
                <c:pt idx="3">
                  <c:v>열3</c:v>
                </c:pt>
                <c:pt idx="4">
                  <c:v>열4</c:v>
                </c:pt>
                <c:pt idx="5">
                  <c:v>열5</c:v>
                </c:pt>
                <c:pt idx="6">
                  <c:v>열6</c:v>
                </c:pt>
              </c:strCache>
            </c:strRef>
          </c:cat>
          <c:val>
            <c:numRef>
              <c:f>Sheet1!$A$2:$G$2</c:f>
              <c:numCache>
                <c:formatCode>General</c:formatCode>
                <c:ptCount val="7"/>
                <c:pt idx="0">
                  <c:v>14</c:v>
                </c:pt>
                <c:pt idx="1">
                  <c:v>15.8</c:v>
                </c:pt>
                <c:pt idx="2">
                  <c:v>29.8</c:v>
                </c:pt>
                <c:pt idx="3">
                  <c:v>22.3</c:v>
                </c:pt>
                <c:pt idx="4">
                  <c:v>30.8</c:v>
                </c:pt>
                <c:pt idx="5">
                  <c:v>53.1</c:v>
                </c:pt>
                <c:pt idx="6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E-44E6-9FBD-4692C2FDEC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02963968"/>
        <c:axId val="202568064"/>
      </c:barChart>
      <c:catAx>
        <c:axId val="202963968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one"/>
        <c:spPr>
          <a:ln w="6350">
            <a:solidFill>
              <a:schemeClr val="bg1">
                <a:lumMod val="50000"/>
              </a:schemeClr>
            </a:solidFill>
          </a:ln>
        </c:spPr>
        <c:crossAx val="202568064"/>
        <c:crosses val="autoZero"/>
        <c:auto val="1"/>
        <c:lblAlgn val="ctr"/>
        <c:lblOffset val="100"/>
        <c:noMultiLvlLbl val="0"/>
      </c:catAx>
      <c:valAx>
        <c:axId val="202568064"/>
        <c:scaling>
          <c:orientation val="minMax"/>
          <c:max val="6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2029639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 b="0">
          <a:latin typeface="Trebuchet MS" pitchFamily="34" charset="0"/>
          <a:ea typeface="맑은 고딕" pitchFamily="50" charset="-127"/>
          <a:cs typeface="Arial" pitchFamily="34" charset="0"/>
        </a:defRPr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451941266912873E-3"/>
          <c:y val="9.7965287347018384E-2"/>
          <c:w val="0.99255477730376829"/>
          <c:h val="0.81120665158790228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AAC2E0"/>
            </a:solidFill>
            <a:ln w="6350">
              <a:solidFill>
                <a:schemeClr val="bg1"/>
              </a:solidFill>
            </a:ln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altLang="en-US" sz="1600" dirty="0"/>
                      <a:t>35.6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D1E-4108-82F5-3332D0E9943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altLang="en-US" sz="1600" dirty="0"/>
                      <a:t>49.9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D1E-4108-82F5-3332D0E994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Sheet1!$A$1:$G$1</c:f>
              <c:strCache>
                <c:ptCount val="7"/>
                <c:pt idx="0">
                  <c:v>새누리당 </c:v>
                </c:pt>
                <c:pt idx="1">
                  <c:v>민주통합당</c:v>
                </c:pt>
                <c:pt idx="2">
                  <c:v>열2</c:v>
                </c:pt>
                <c:pt idx="3">
                  <c:v>열3</c:v>
                </c:pt>
                <c:pt idx="4">
                  <c:v>열4</c:v>
                </c:pt>
                <c:pt idx="5">
                  <c:v>열5</c:v>
                </c:pt>
                <c:pt idx="6">
                  <c:v>열6</c:v>
                </c:pt>
              </c:strCache>
            </c:strRef>
          </c:cat>
          <c:val>
            <c:numRef>
              <c:f>Sheet1!$A$2:$G$2</c:f>
              <c:numCache>
                <c:formatCode>General</c:formatCode>
                <c:ptCount val="7"/>
                <c:pt idx="0">
                  <c:v>21.9</c:v>
                </c:pt>
                <c:pt idx="1">
                  <c:v>13.7</c:v>
                </c:pt>
                <c:pt idx="2">
                  <c:v>35.6</c:v>
                </c:pt>
                <c:pt idx="3">
                  <c:v>17.5</c:v>
                </c:pt>
                <c:pt idx="4">
                  <c:v>32.4</c:v>
                </c:pt>
                <c:pt idx="5">
                  <c:v>49.9</c:v>
                </c:pt>
                <c:pt idx="6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E-44E6-9FBD-4692C2FDEC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03802496"/>
        <c:axId val="203804032"/>
      </c:barChart>
      <c:catAx>
        <c:axId val="203802496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one"/>
        <c:spPr>
          <a:ln w="6350">
            <a:solidFill>
              <a:schemeClr val="bg1">
                <a:lumMod val="50000"/>
              </a:schemeClr>
            </a:solidFill>
          </a:ln>
        </c:spPr>
        <c:crossAx val="203804032"/>
        <c:crosses val="autoZero"/>
        <c:auto val="1"/>
        <c:lblAlgn val="ctr"/>
        <c:lblOffset val="100"/>
        <c:noMultiLvlLbl val="0"/>
      </c:catAx>
      <c:valAx>
        <c:axId val="203804032"/>
        <c:scaling>
          <c:orientation val="minMax"/>
          <c:max val="6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2038024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 b="0">
          <a:latin typeface="Trebuchet MS" pitchFamily="34" charset="0"/>
          <a:ea typeface="맑은 고딕" pitchFamily="50" charset="-127"/>
          <a:cs typeface="Arial" pitchFamily="34" charset="0"/>
        </a:defRPr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0.99872815765920064"/>
          <c:h val="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보수</c:v>
                </c:pt>
              </c:strCache>
            </c:strRef>
          </c:tx>
          <c:spPr>
            <a:ln w="31750">
              <a:solidFill>
                <a:srgbClr val="C80000"/>
              </a:solidFill>
            </a:ln>
          </c:spPr>
          <c:marker>
            <c:symbol val="circle"/>
            <c:size val="8"/>
            <c:spPr>
              <a:solidFill>
                <a:prstClr val="white"/>
              </a:solidFill>
              <a:ln w="47625">
                <a:solidFill>
                  <a:srgbClr val="C80000"/>
                </a:solidFill>
              </a:ln>
            </c:spPr>
          </c:marker>
          <c:dLbls>
            <c:dLbl>
              <c:idx val="0"/>
              <c:layout>
                <c:manualLayout>
                  <c:x val="-3.8725426302572578E-2"/>
                  <c:y val="-3.8290916639482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7B-4614-A5F0-FB26C4C9A41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E4-470B-BBFE-B8CA4C39F2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E4-470B-BBFE-B8CA4C39F2EA}"/>
                </c:ext>
              </c:extLst>
            </c:dLbl>
            <c:dLbl>
              <c:idx val="3"/>
              <c:layout>
                <c:manualLayout>
                  <c:x val="-3.7500000000000006E-2"/>
                  <c:y val="4.8674735868380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7E4-470B-BBFE-B8CA4C39F2E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7B-4614-A5F0-FB26C4C9A41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E4-470B-BBFE-B8CA4C39F2EA}"/>
                </c:ext>
              </c:extLst>
            </c:dLbl>
            <c:dLbl>
              <c:idx val="6"/>
              <c:layout>
                <c:manualLayout>
                  <c:x val="-4.7222222222222172E-2"/>
                  <c:y val="2.7814134781931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E4-470B-BBFE-B8CA4C39F2E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7.7262014321168929E-2"/>
                      <c:h val="0.15116982253979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07B-4614-A5F0-FB26C4C9A41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E4-470B-BBFE-B8CA4C39F2EA}"/>
                </c:ext>
              </c:extLst>
            </c:dLbl>
            <c:dLbl>
              <c:idx val="9"/>
              <c:layout>
                <c:manualLayout>
                  <c:x val="-2.7777777777778775E-2"/>
                  <c:y val="5.9105036411604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7E4-470B-BBFE-B8CA4C39F2E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07B-4614-A5F0-FB26C4C9A410}"/>
                </c:ext>
              </c:extLst>
            </c:dLbl>
            <c:dLbl>
              <c:idx val="11"/>
              <c:layout>
                <c:manualLayout>
                  <c:x val="-2.0833442694663269E-2"/>
                  <c:y val="-5.5164295236105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E4-470B-BBFE-B8CA4C39F2EA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7E4-470B-BBFE-B8CA4C39F2EA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10286192688279742"/>
                      <c:h val="5.72971176507787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807B-4614-A5F0-FB26C4C9A410}"/>
                </c:ext>
              </c:extLst>
            </c:dLbl>
            <c:dLbl>
              <c:idx val="14"/>
              <c:layout>
                <c:manualLayout>
                  <c:x val="-2.3611111111111211E-2"/>
                  <c:y val="-5.215150271612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E4-470B-BBFE-B8CA4C39F2EA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7E4-470B-BBFE-B8CA4C39F2E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07B-4614-A5F0-FB26C4C9A410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E4-470B-BBFE-B8CA4C39F2EA}"/>
                </c:ext>
              </c:extLst>
            </c:dLbl>
            <c:dLbl>
              <c:idx val="18"/>
              <c:layout>
                <c:manualLayout>
                  <c:x val="-2.6388888888888878E-2"/>
                  <c:y val="-2.4337367934190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7E4-470B-BBFE-B8CA4C39F2EA}"/>
                </c:ext>
              </c:extLst>
            </c:dLbl>
            <c:dLbl>
              <c:idx val="19"/>
              <c:layout>
                <c:manualLayout>
                  <c:x val="-2.6293963254593412E-2"/>
                  <c:y val="3.2542537694859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40751172271488E-2"/>
                      <c:h val="0.10635531513936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807B-4614-A5F0-FB26C4C9A410}"/>
                </c:ext>
              </c:extLst>
            </c:dLbl>
            <c:dLbl>
              <c:idx val="20"/>
              <c:layout>
                <c:manualLayout>
                  <c:x val="-5.5555555555555455E-2"/>
                  <c:y val="-2.4337367934190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7E4-470B-BBFE-B8CA4C39F2EA}"/>
                </c:ext>
              </c:extLst>
            </c:dLbl>
            <c:dLbl>
              <c:idx val="21"/>
              <c:layout>
                <c:manualLayout>
                  <c:x val="-2.916666666666657E-2"/>
                  <c:y val="-3.8244435325155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7E4-470B-BBFE-B8CA4C39F2EA}"/>
                </c:ext>
              </c:extLst>
            </c:dLbl>
            <c:dLbl>
              <c:idx val="22"/>
              <c:layout>
                <c:manualLayout>
                  <c:x val="-3.1944444444444442E-2"/>
                  <c:y val="4.5197969020639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7E4-470B-BBFE-B8CA4C39F2EA}"/>
                </c:ext>
              </c:extLst>
            </c:dLbl>
            <c:dLbl>
              <c:idx val="23"/>
              <c:layout>
                <c:manualLayout>
                  <c:x val="-2.5405949256342996E-2"/>
                  <c:y val="5.1766046990009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7F-4B90-B423-5C1957000C0F}"/>
                </c:ext>
              </c:extLst>
            </c:dLbl>
            <c:dLbl>
              <c:idx val="24"/>
              <c:layout>
                <c:manualLayout>
                  <c:x val="-3.1944553805774191E-2"/>
                  <c:y val="5.9221067434483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7E4-470B-BBFE-B8CA4C39F2EA}"/>
                </c:ext>
              </c:extLst>
            </c:dLbl>
            <c:dLbl>
              <c:idx val="25"/>
              <c:layout>
                <c:manualLayout>
                  <c:x val="-3.0555555555555582E-2"/>
                  <c:y val="-3.4883664587043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7E4-470B-BBFE-B8CA4C39F2EA}"/>
                </c:ext>
              </c:extLst>
            </c:dLbl>
            <c:dLbl>
              <c:idx val="26"/>
              <c:layout>
                <c:manualLayout>
                  <c:x val="-2.4699146981627444E-2"/>
                  <c:y val="-5.2504107919293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07B-4614-A5F0-FB26C4C9A410}"/>
                </c:ext>
              </c:extLst>
            </c:dLbl>
            <c:dLbl>
              <c:idx val="27"/>
              <c:layout>
                <c:manualLayout>
                  <c:x val="-4.0277777777777767E-2"/>
                  <c:y val="-6.153830002132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7E4-470B-BBFE-B8CA4C39F2EA}"/>
                </c:ext>
              </c:extLst>
            </c:dLbl>
            <c:dLbl>
              <c:idx val="28"/>
              <c:layout>
                <c:manualLayout>
                  <c:x val="-2.5000000000000001E-2"/>
                  <c:y val="5.4700471845409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7E4-470B-BBFE-B8CA4C39F2EA}"/>
                </c:ext>
              </c:extLst>
            </c:dLbl>
            <c:dLbl>
              <c:idx val="29"/>
              <c:layout>
                <c:manualLayout>
                  <c:x val="-2.5000000000000001E-2"/>
                  <c:y val="6.4956810316422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7E4-470B-BBFE-B8CA4C39F2EA}"/>
                </c:ext>
              </c:extLst>
            </c:dLbl>
            <c:dLbl>
              <c:idx val="30"/>
              <c:layout>
                <c:manualLayout>
                  <c:x val="-4.0236986001749832E-2"/>
                  <c:y val="-4.0793845981561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2C-4F93-8F64-168D89EDCE1F}"/>
                </c:ext>
              </c:extLst>
            </c:dLbl>
            <c:dLbl>
              <c:idx val="31"/>
              <c:layout>
                <c:manualLayout>
                  <c:x val="-2.5000000000000001E-2"/>
                  <c:y val="-5.4700471845408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7E4-470B-BBFE-B8CA4C39F2EA}"/>
                </c:ext>
              </c:extLst>
            </c:dLbl>
            <c:dLbl>
              <c:idx val="32"/>
              <c:layout>
                <c:manualLayout>
                  <c:x val="-2.4627296587926523E-2"/>
                  <c:y val="-3.19289776826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C3-4E0A-9A44-DBEF3EAE7C47}"/>
                </c:ext>
              </c:extLst>
            </c:dLbl>
            <c:dLbl>
              <c:idx val="33"/>
              <c:layout>
                <c:manualLayout>
                  <c:x val="0"/>
                  <c:y val="-4.444413337439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7E4-470B-BBFE-B8CA4C39F2EA}"/>
                </c:ext>
              </c:extLst>
            </c:dLbl>
            <c:dLbl>
              <c:idx val="34"/>
              <c:layout>
                <c:manualLayout>
                  <c:x val="0"/>
                  <c:y val="4.1025353884056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7E4-470B-BBFE-B8CA4C39F2EA}"/>
                </c:ext>
              </c:extLst>
            </c:dLbl>
            <c:dLbl>
              <c:idx val="35"/>
              <c:layout>
                <c:manualLayout>
                  <c:x val="-5.1388888888888887E-2"/>
                  <c:y val="-5.215150271612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2C-4F93-8F64-168D89EDCE1F}"/>
                </c:ext>
              </c:extLst>
            </c:dLbl>
            <c:dLbl>
              <c:idx val="36"/>
              <c:layout>
                <c:manualLayout>
                  <c:x val="-2.5000000000000001E-2"/>
                  <c:y val="-4.5197969020639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2C-4F93-8F64-168D89EDCE1F}"/>
                </c:ext>
              </c:extLst>
            </c:dLbl>
            <c:dLbl>
              <c:idx val="37"/>
              <c:layout>
                <c:manualLayout>
                  <c:x val="0"/>
                  <c:y val="4.8674735868379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72C-4F93-8F64-168D89EDCE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>
                    <a:solidFill>
                      <a:srgbClr val="FF0000"/>
                    </a:solidFill>
                    <a:latin typeface="+mj-lt"/>
                    <a:ea typeface="+mj-ea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Sheet1!$A$2:$A$40</c:f>
              <c:strCache>
                <c:ptCount val="35"/>
                <c:pt idx="0">
                  <c:v>1월2주 </c:v>
                </c:pt>
                <c:pt idx="1">
                  <c:v>1월3주</c:v>
                </c:pt>
                <c:pt idx="2">
                  <c:v>1월4주</c:v>
                </c:pt>
                <c:pt idx="3">
                  <c:v>2월1주</c:v>
                </c:pt>
                <c:pt idx="4">
                  <c:v>2월1주</c:v>
                </c:pt>
                <c:pt idx="5">
                  <c:v>2월3주</c:v>
                </c:pt>
                <c:pt idx="6">
                  <c:v>3월1주</c:v>
                </c:pt>
                <c:pt idx="7">
                  <c:v>3월2주</c:v>
                </c:pt>
                <c:pt idx="8">
                  <c:v>3월3주</c:v>
                </c:pt>
                <c:pt idx="9">
                  <c:v>4월1주</c:v>
                </c:pt>
                <c:pt idx="10">
                  <c:v>4월4주</c:v>
                </c:pt>
                <c:pt idx="11">
                  <c:v>5월1주</c:v>
                </c:pt>
                <c:pt idx="12">
                  <c:v>5월2주</c:v>
                </c:pt>
                <c:pt idx="13">
                  <c:v>5월3주</c:v>
                </c:pt>
                <c:pt idx="14">
                  <c:v>6월1주</c:v>
                </c:pt>
                <c:pt idx="15">
                  <c:v>6월2주</c:v>
                </c:pt>
                <c:pt idx="16">
                  <c:v>6월3주</c:v>
                </c:pt>
                <c:pt idx="17">
                  <c:v>6월4주</c:v>
                </c:pt>
                <c:pt idx="18">
                  <c:v>7월3주</c:v>
                </c:pt>
                <c:pt idx="19">
                  <c:v>7월4주</c:v>
                </c:pt>
                <c:pt idx="20">
                  <c:v>8월1주 </c:v>
                </c:pt>
                <c:pt idx="21">
                  <c:v>8월2주</c:v>
                </c:pt>
                <c:pt idx="22">
                  <c:v>8월 3주 </c:v>
                </c:pt>
                <c:pt idx="23">
                  <c:v>9월1주</c:v>
                </c:pt>
                <c:pt idx="24">
                  <c:v>9월2주 </c:v>
                </c:pt>
                <c:pt idx="25">
                  <c:v>9월3주 </c:v>
                </c:pt>
                <c:pt idx="26">
                  <c:v>9월4주</c:v>
                </c:pt>
                <c:pt idx="27">
                  <c:v>10월1주</c:v>
                </c:pt>
                <c:pt idx="28">
                  <c:v>10월2주</c:v>
                </c:pt>
                <c:pt idx="29">
                  <c:v>10월3주</c:v>
                </c:pt>
                <c:pt idx="30">
                  <c:v>11월1주</c:v>
                </c:pt>
                <c:pt idx="31">
                  <c:v>11월 2주</c:v>
                </c:pt>
                <c:pt idx="32">
                  <c:v>3주</c:v>
                </c:pt>
                <c:pt idx="33">
                  <c:v>4주</c:v>
                </c:pt>
                <c:pt idx="34">
                  <c:v>12월2주</c:v>
                </c:pt>
              </c:strCache>
            </c:strRef>
          </c:cat>
          <c:val>
            <c:numRef>
              <c:f>Sheet1!$B$2:$B$40</c:f>
              <c:numCache>
                <c:formatCode>General</c:formatCode>
                <c:ptCount val="35"/>
                <c:pt idx="0">
                  <c:v>16.8</c:v>
                </c:pt>
                <c:pt idx="1">
                  <c:v>15.2</c:v>
                </c:pt>
                <c:pt idx="2">
                  <c:v>16.2</c:v>
                </c:pt>
                <c:pt idx="3">
                  <c:v>15.9</c:v>
                </c:pt>
                <c:pt idx="4">
                  <c:v>19.899999999999999</c:v>
                </c:pt>
                <c:pt idx="5">
                  <c:v>20</c:v>
                </c:pt>
                <c:pt idx="6">
                  <c:v>16.100000000000001</c:v>
                </c:pt>
                <c:pt idx="7">
                  <c:v>15.9</c:v>
                </c:pt>
                <c:pt idx="8">
                  <c:v>16.399999999999999</c:v>
                </c:pt>
                <c:pt idx="9">
                  <c:v>19.399999999999999</c:v>
                </c:pt>
                <c:pt idx="10">
                  <c:v>18</c:v>
                </c:pt>
                <c:pt idx="11">
                  <c:v>16</c:v>
                </c:pt>
                <c:pt idx="12">
                  <c:v>17</c:v>
                </c:pt>
                <c:pt idx="13">
                  <c:v>13.7</c:v>
                </c:pt>
                <c:pt idx="14">
                  <c:v>13.6</c:v>
                </c:pt>
                <c:pt idx="15">
                  <c:v>16.5</c:v>
                </c:pt>
                <c:pt idx="16">
                  <c:v>16.600000000000001</c:v>
                </c:pt>
                <c:pt idx="17">
                  <c:v>12.7</c:v>
                </c:pt>
                <c:pt idx="18">
                  <c:v>15.6</c:v>
                </c:pt>
                <c:pt idx="19">
                  <c:v>12.1</c:v>
                </c:pt>
                <c:pt idx="20">
                  <c:v>14.8</c:v>
                </c:pt>
                <c:pt idx="21">
                  <c:v>15.1</c:v>
                </c:pt>
                <c:pt idx="22">
                  <c:v>14.6</c:v>
                </c:pt>
                <c:pt idx="23">
                  <c:v>14</c:v>
                </c:pt>
                <c:pt idx="24">
                  <c:v>11.2</c:v>
                </c:pt>
                <c:pt idx="25">
                  <c:v>12.8</c:v>
                </c:pt>
                <c:pt idx="26">
                  <c:v>10</c:v>
                </c:pt>
                <c:pt idx="27">
                  <c:v>15.8</c:v>
                </c:pt>
                <c:pt idx="28">
                  <c:v>14.6</c:v>
                </c:pt>
                <c:pt idx="29">
                  <c:v>13.5</c:v>
                </c:pt>
                <c:pt idx="30">
                  <c:v>13.9</c:v>
                </c:pt>
                <c:pt idx="31">
                  <c:v>16</c:v>
                </c:pt>
                <c:pt idx="32">
                  <c:v>15.6</c:v>
                </c:pt>
                <c:pt idx="33">
                  <c:v>15.7</c:v>
                </c:pt>
                <c:pt idx="34">
                  <c:v>13.4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807B-4614-A5F0-FB26C4C9A4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중도보수</c:v>
                </c:pt>
              </c:strCache>
            </c:strRef>
          </c:tx>
          <c:spPr>
            <a:ln w="31750">
              <a:solidFill>
                <a:srgbClr val="C0504D"/>
              </a:solidFill>
              <a:prstDash val="sysDash"/>
            </a:ln>
          </c:spPr>
          <c:marker>
            <c:symbol val="circle"/>
            <c:size val="8"/>
            <c:spPr>
              <a:solidFill>
                <a:srgbClr val="C0504D">
                  <a:lumMod val="60000"/>
                  <a:lumOff val="40000"/>
                </a:srgbClr>
              </a:solidFill>
              <a:ln w="47625">
                <a:noFill/>
              </a:ln>
            </c:spPr>
          </c:marker>
          <c:dLbls>
            <c:dLbl>
              <c:idx val="0"/>
              <c:layout>
                <c:manualLayout>
                  <c:x val="-4.6062708811185404E-2"/>
                  <c:y val="-4.1537827351617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07B-4614-A5F0-FB26C4C9A41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7E4-470B-BBFE-B8CA4C39F2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7E4-470B-BBFE-B8CA4C39F2EA}"/>
                </c:ext>
              </c:extLst>
            </c:dLbl>
            <c:dLbl>
              <c:idx val="3"/>
              <c:layout>
                <c:manualLayout>
                  <c:x val="-2.7777777777778449E-2"/>
                  <c:y val="-5.215150271612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7E4-470B-BBFE-B8CA4C39F2E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07B-4614-A5F0-FB26C4C9A41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7E4-470B-BBFE-B8CA4C39F2EA}"/>
                </c:ext>
              </c:extLst>
            </c:dLbl>
            <c:dLbl>
              <c:idx val="6"/>
              <c:layout>
                <c:manualLayout>
                  <c:x val="-4.7222222222222172E-2"/>
                  <c:y val="3.47676684774147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7E4-470B-BBFE-B8CA4C39F2E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807B-4614-A5F0-FB26C4C9A41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7E4-470B-BBFE-B8CA4C39F2EA}"/>
                </c:ext>
              </c:extLst>
            </c:dLbl>
            <c:dLbl>
              <c:idx val="9"/>
              <c:layout>
                <c:manualLayout>
                  <c:x val="-2.7777777777778775E-2"/>
                  <c:y val="-5.9105036411604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7E4-470B-BBFE-B8CA4C39F2E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807B-4614-A5F0-FB26C4C9A410}"/>
                </c:ext>
              </c:extLst>
            </c:dLbl>
            <c:dLbl>
              <c:idx val="11"/>
              <c:layout>
                <c:manualLayout>
                  <c:x val="-2.0833333333333412E-2"/>
                  <c:y val="4.8674735868379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7E4-470B-BBFE-B8CA4C39F2EA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77E4-470B-BBFE-B8CA4C39F2EA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807B-4614-A5F0-FB26C4C9A410}"/>
                </c:ext>
              </c:extLst>
            </c:dLbl>
            <c:dLbl>
              <c:idx val="14"/>
              <c:layout>
                <c:manualLayout>
                  <c:x val="-4.0277777777777767E-2"/>
                  <c:y val="-2.7814134781931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7E4-470B-BBFE-B8CA4C39F2EA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77E4-470B-BBFE-B8CA4C39F2E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807B-4614-A5F0-FB26C4C9A410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77E4-470B-BBFE-B8CA4C39F2EA}"/>
                </c:ext>
              </c:extLst>
            </c:dLbl>
            <c:dLbl>
              <c:idx val="18"/>
              <c:layout>
                <c:manualLayout>
                  <c:x val="-2.6388888888888878E-2"/>
                  <c:y val="3.4767668477414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77E4-470B-BBFE-B8CA4C39F2EA}"/>
                </c:ext>
              </c:extLst>
            </c:dLbl>
            <c:dLbl>
              <c:idx val="19"/>
              <c:layout>
                <c:manualLayout>
                  <c:x val="-6.2543744531934104E-4"/>
                  <c:y val="-1.3482737578839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807B-4614-A5F0-FB26C4C9A410}"/>
                </c:ext>
              </c:extLst>
            </c:dLbl>
            <c:dLbl>
              <c:idx val="20"/>
              <c:layout>
                <c:manualLayout>
                  <c:x val="-3.3333333333333444E-2"/>
                  <c:y val="-3.8244435325155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77E4-470B-BBFE-B8CA4C39F2EA}"/>
                </c:ext>
              </c:extLst>
            </c:dLbl>
            <c:dLbl>
              <c:idx val="21"/>
              <c:layout>
                <c:manualLayout>
                  <c:x val="-3.6111111111111011E-2"/>
                  <c:y val="-2.4337367934190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77E4-470B-BBFE-B8CA4C39F2EA}"/>
                </c:ext>
              </c:extLst>
            </c:dLbl>
            <c:dLbl>
              <c:idx val="22"/>
              <c:layout>
                <c:manualLayout>
                  <c:x val="-2.3611111111111052E-2"/>
                  <c:y val="-3.4709764464936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77E4-470B-BBFE-B8CA4C39F2EA}"/>
                </c:ext>
              </c:extLst>
            </c:dLbl>
            <c:dLbl>
              <c:idx val="23"/>
              <c:layout>
                <c:manualLayout>
                  <c:x val="-3.3675196850393802E-2"/>
                  <c:y val="2.0951489794594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848416746649658E-2"/>
                      <c:h val="9.68252689799248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4-807B-4614-A5F0-FB26C4C9A410}"/>
                </c:ext>
              </c:extLst>
            </c:dLbl>
            <c:dLbl>
              <c:idx val="24"/>
              <c:layout>
                <c:manualLayout>
                  <c:x val="0"/>
                  <c:y val="-3.129090162967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77E4-470B-BBFE-B8CA4C39F2EA}"/>
                </c:ext>
              </c:extLst>
            </c:dLbl>
            <c:dLbl>
              <c:idx val="25"/>
              <c:layout>
                <c:manualLayout>
                  <c:x val="-2.2222222222222251E-2"/>
                  <c:y val="-1.7963667257460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77E4-470B-BBFE-B8CA4C39F2EA}"/>
                </c:ext>
              </c:extLst>
            </c:dLbl>
            <c:dLbl>
              <c:idx val="26"/>
              <c:layout>
                <c:manualLayout>
                  <c:x val="-2.3952865266841643E-2"/>
                  <c:y val="4.4432288784034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640751172271488E-2"/>
                      <c:h val="7.45884946078948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7-807B-4614-A5F0-FB26C4C9A410}"/>
                </c:ext>
              </c:extLst>
            </c:dLbl>
            <c:dLbl>
              <c:idx val="27"/>
              <c:layout>
                <c:manualLayout>
                  <c:x val="-2.6388888888888878E-2"/>
                  <c:y val="-3.4187794903380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77E4-470B-BBFE-B8CA4C39F2EA}"/>
                </c:ext>
              </c:extLst>
            </c:dLbl>
            <c:dLbl>
              <c:idx val="28"/>
              <c:layout>
                <c:manualLayout>
                  <c:x val="-2.6388888888888878E-2"/>
                  <c:y val="-3.4187794903380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77E4-470B-BBFE-B8CA4C39F2EA}"/>
                </c:ext>
              </c:extLst>
            </c:dLbl>
            <c:dLbl>
              <c:idx val="29"/>
              <c:layout>
                <c:manualLayout>
                  <c:x val="-2.7777777777777891E-2"/>
                  <c:y val="-1.0256338471014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77E4-470B-BBFE-B8CA4C39F2EA}"/>
                </c:ext>
              </c:extLst>
            </c:dLbl>
            <c:dLbl>
              <c:idx val="30"/>
              <c:layout>
                <c:manualLayout>
                  <c:x val="-2.6388888888888878E-2"/>
                  <c:y val="-3.4187794903380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77E4-470B-BBFE-B8CA4C39F2EA}"/>
                </c:ext>
              </c:extLst>
            </c:dLbl>
            <c:dLbl>
              <c:idx val="31"/>
              <c:layout>
                <c:manualLayout>
                  <c:x val="-1.8055555555555561E-2"/>
                  <c:y val="-4.444413337439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77E4-470B-BBFE-B8CA4C39F2EA}"/>
                </c:ext>
              </c:extLst>
            </c:dLbl>
            <c:dLbl>
              <c:idx val="32"/>
              <c:layout>
                <c:manualLayout>
                  <c:x val="-1.8845800524934387E-2"/>
                  <c:y val="-4.5546487863602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C3-4E0A-9A44-DBEF3EAE7C47}"/>
                </c:ext>
              </c:extLst>
            </c:dLbl>
            <c:dLbl>
              <c:idx val="33"/>
              <c:layout>
                <c:manualLayout>
                  <c:x val="-1.8055555555555554E-2"/>
                  <c:y val="-2.0512946137263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77E4-470B-BBFE-B8CA4C39F2EA}"/>
                </c:ext>
              </c:extLst>
            </c:dLbl>
            <c:dLbl>
              <c:idx val="34"/>
              <c:layout>
                <c:manualLayout>
                  <c:x val="0"/>
                  <c:y val="-2.7350235922704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77E4-470B-BBFE-B8CA4C39F2EA}"/>
                </c:ext>
              </c:extLst>
            </c:dLbl>
            <c:dLbl>
              <c:idx val="35"/>
              <c:layout>
                <c:manualLayout>
                  <c:x val="-4.3055555555555375E-2"/>
                  <c:y val="1.7383834238707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2C-4F93-8F64-168D89EDCE1F}"/>
                </c:ext>
              </c:extLst>
            </c:dLbl>
            <c:dLbl>
              <c:idx val="36"/>
              <c:layout>
                <c:manualLayout>
                  <c:x val="-1.9444444444444445E-2"/>
                  <c:y val="-3.4767668477414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2C-4F93-8F64-168D89EDCE1F}"/>
                </c:ext>
              </c:extLst>
            </c:dLbl>
            <c:dLbl>
              <c:idx val="37"/>
              <c:layout>
                <c:manualLayout>
                  <c:x val="0"/>
                  <c:y val="3.4767394716245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72C-4F93-8F64-168D89EDCE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>
                    <a:solidFill>
                      <a:srgbClr val="C00000"/>
                    </a:solidFill>
                    <a:latin typeface="+mj-ea"/>
                    <a:ea typeface="+mj-ea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Sheet1!$A$2:$A$40</c:f>
              <c:strCache>
                <c:ptCount val="35"/>
                <c:pt idx="0">
                  <c:v>1월2주 </c:v>
                </c:pt>
                <c:pt idx="1">
                  <c:v>1월3주</c:v>
                </c:pt>
                <c:pt idx="2">
                  <c:v>1월4주</c:v>
                </c:pt>
                <c:pt idx="3">
                  <c:v>2월1주</c:v>
                </c:pt>
                <c:pt idx="4">
                  <c:v>2월1주</c:v>
                </c:pt>
                <c:pt idx="5">
                  <c:v>2월3주</c:v>
                </c:pt>
                <c:pt idx="6">
                  <c:v>3월1주</c:v>
                </c:pt>
                <c:pt idx="7">
                  <c:v>3월2주</c:v>
                </c:pt>
                <c:pt idx="8">
                  <c:v>3월3주</c:v>
                </c:pt>
                <c:pt idx="9">
                  <c:v>4월1주</c:v>
                </c:pt>
                <c:pt idx="10">
                  <c:v>4월4주</c:v>
                </c:pt>
                <c:pt idx="11">
                  <c:v>5월1주</c:v>
                </c:pt>
                <c:pt idx="12">
                  <c:v>5월2주</c:v>
                </c:pt>
                <c:pt idx="13">
                  <c:v>5월3주</c:v>
                </c:pt>
                <c:pt idx="14">
                  <c:v>6월1주</c:v>
                </c:pt>
                <c:pt idx="15">
                  <c:v>6월2주</c:v>
                </c:pt>
                <c:pt idx="16">
                  <c:v>6월3주</c:v>
                </c:pt>
                <c:pt idx="17">
                  <c:v>6월4주</c:v>
                </c:pt>
                <c:pt idx="18">
                  <c:v>7월3주</c:v>
                </c:pt>
                <c:pt idx="19">
                  <c:v>7월4주</c:v>
                </c:pt>
                <c:pt idx="20">
                  <c:v>8월1주 </c:v>
                </c:pt>
                <c:pt idx="21">
                  <c:v>8월2주</c:v>
                </c:pt>
                <c:pt idx="22">
                  <c:v>8월 3주 </c:v>
                </c:pt>
                <c:pt idx="23">
                  <c:v>9월1주</c:v>
                </c:pt>
                <c:pt idx="24">
                  <c:v>9월2주 </c:v>
                </c:pt>
                <c:pt idx="25">
                  <c:v>9월3주 </c:v>
                </c:pt>
                <c:pt idx="26">
                  <c:v>9월4주</c:v>
                </c:pt>
                <c:pt idx="27">
                  <c:v>10월1주</c:v>
                </c:pt>
                <c:pt idx="28">
                  <c:v>10월2주</c:v>
                </c:pt>
                <c:pt idx="29">
                  <c:v>10월3주</c:v>
                </c:pt>
                <c:pt idx="30">
                  <c:v>11월1주</c:v>
                </c:pt>
                <c:pt idx="31">
                  <c:v>11월 2주</c:v>
                </c:pt>
                <c:pt idx="32">
                  <c:v>3주</c:v>
                </c:pt>
                <c:pt idx="33">
                  <c:v>4주</c:v>
                </c:pt>
                <c:pt idx="34">
                  <c:v>12월2주</c:v>
                </c:pt>
              </c:strCache>
            </c:strRef>
          </c:cat>
          <c:val>
            <c:numRef>
              <c:f>Sheet1!$C$2:$C$40</c:f>
              <c:numCache>
                <c:formatCode>General</c:formatCode>
                <c:ptCount val="35"/>
                <c:pt idx="0">
                  <c:v>22.6</c:v>
                </c:pt>
                <c:pt idx="1">
                  <c:v>25.6</c:v>
                </c:pt>
                <c:pt idx="2">
                  <c:v>23.5</c:v>
                </c:pt>
                <c:pt idx="3">
                  <c:v>19.8</c:v>
                </c:pt>
                <c:pt idx="4">
                  <c:v>23</c:v>
                </c:pt>
                <c:pt idx="5">
                  <c:v>22.6</c:v>
                </c:pt>
                <c:pt idx="6">
                  <c:v>22.2</c:v>
                </c:pt>
                <c:pt idx="7">
                  <c:v>23.7</c:v>
                </c:pt>
                <c:pt idx="8">
                  <c:v>26.1</c:v>
                </c:pt>
                <c:pt idx="9">
                  <c:v>20.2</c:v>
                </c:pt>
                <c:pt idx="10">
                  <c:v>22.5</c:v>
                </c:pt>
                <c:pt idx="11">
                  <c:v>24.7</c:v>
                </c:pt>
                <c:pt idx="12">
                  <c:v>23.4</c:v>
                </c:pt>
                <c:pt idx="13">
                  <c:v>22.3</c:v>
                </c:pt>
                <c:pt idx="14">
                  <c:v>25.2</c:v>
                </c:pt>
                <c:pt idx="15">
                  <c:v>26.5</c:v>
                </c:pt>
                <c:pt idx="16">
                  <c:v>25.8</c:v>
                </c:pt>
                <c:pt idx="17">
                  <c:v>27.4</c:v>
                </c:pt>
                <c:pt idx="18">
                  <c:v>25.4</c:v>
                </c:pt>
                <c:pt idx="19">
                  <c:v>27</c:v>
                </c:pt>
                <c:pt idx="20">
                  <c:v>30.5</c:v>
                </c:pt>
                <c:pt idx="21">
                  <c:v>30.3</c:v>
                </c:pt>
                <c:pt idx="22">
                  <c:v>29.3</c:v>
                </c:pt>
                <c:pt idx="23">
                  <c:v>24.3</c:v>
                </c:pt>
                <c:pt idx="24">
                  <c:v>30</c:v>
                </c:pt>
                <c:pt idx="25">
                  <c:v>26.6</c:v>
                </c:pt>
                <c:pt idx="26">
                  <c:v>25.4</c:v>
                </c:pt>
                <c:pt idx="27">
                  <c:v>27.3</c:v>
                </c:pt>
                <c:pt idx="28">
                  <c:v>26.6</c:v>
                </c:pt>
                <c:pt idx="29">
                  <c:v>26.2</c:v>
                </c:pt>
                <c:pt idx="30">
                  <c:v>26.6</c:v>
                </c:pt>
                <c:pt idx="31">
                  <c:v>27</c:v>
                </c:pt>
                <c:pt idx="32">
                  <c:v>25</c:v>
                </c:pt>
                <c:pt idx="33">
                  <c:v>24.5</c:v>
                </c:pt>
                <c:pt idx="34">
                  <c:v>29.5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9-807B-4614-A5F0-FB26C4C9A4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진보</c:v>
                </c:pt>
              </c:strCache>
            </c:strRef>
          </c:tx>
          <c:spPr>
            <a:ln w="31750">
              <a:solidFill>
                <a:srgbClr val="4F81BD">
                  <a:lumMod val="75000"/>
                </a:srgbClr>
              </a:solidFill>
            </a:ln>
          </c:spPr>
          <c:marker>
            <c:symbol val="circle"/>
            <c:size val="8"/>
            <c:spPr>
              <a:solidFill>
                <a:srgbClr val="1F497D">
                  <a:lumMod val="75000"/>
                </a:srgbClr>
              </a:solidFill>
              <a:ln w="47625">
                <a:noFill/>
              </a:ln>
            </c:spPr>
          </c:marker>
          <c:dLbls>
            <c:dLbl>
              <c:idx val="0"/>
              <c:layout>
                <c:manualLayout>
                  <c:x val="-4.6296198827332033E-2"/>
                  <c:y val="-2.6369381310632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807B-4614-A5F0-FB26C4C9A41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77E4-470B-BBFE-B8CA4C39F2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77E4-470B-BBFE-B8CA4C39F2EA}"/>
                </c:ext>
              </c:extLst>
            </c:dLbl>
            <c:dLbl>
              <c:idx val="3"/>
              <c:layout>
                <c:manualLayout>
                  <c:x val="-4.3055555555555375E-2"/>
                  <c:y val="-4.5197969020639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77E4-470B-BBFE-B8CA4C39F2E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807B-4614-A5F0-FB26C4C9A41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77E4-470B-BBFE-B8CA4C39F2EA}"/>
                </c:ext>
              </c:extLst>
            </c:dLbl>
            <c:dLbl>
              <c:idx val="6"/>
              <c:layout>
                <c:manualLayout>
                  <c:x val="-2.3611111111111211E-2"/>
                  <c:y val="-4.8674735868379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77E4-470B-BBFE-B8CA4C39F2E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77E4-470B-BBFE-B8CA4C39F2E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77E4-470B-BBFE-B8CA4C39F2EA}"/>
                </c:ext>
              </c:extLst>
            </c:dLbl>
            <c:dLbl>
              <c:idx val="9"/>
              <c:layout>
                <c:manualLayout>
                  <c:x val="-2.7777777777778775E-2"/>
                  <c:y val="-4.5197969020639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77E4-470B-BBFE-B8CA4C39F2E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807B-4614-A5F0-FB26C4C9A410}"/>
                </c:ext>
              </c:extLst>
            </c:dLbl>
            <c:dLbl>
              <c:idx val="11"/>
              <c:layout>
                <c:manualLayout>
                  <c:x val="-2.0833333333333412E-2"/>
                  <c:y val="-3.8244435325155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77E4-470B-BBFE-B8CA4C39F2EA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77E4-470B-BBFE-B8CA4C39F2EA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807B-4614-A5F0-FB26C4C9A410}"/>
                </c:ext>
              </c:extLst>
            </c:dLbl>
            <c:dLbl>
              <c:idx val="14"/>
              <c:layout>
                <c:manualLayout>
                  <c:x val="-3.3333442694663484E-2"/>
                  <c:y val="-5.9105036411604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77E4-470B-BBFE-B8CA4C39F2EA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77E4-470B-BBFE-B8CA4C39F2E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807B-4614-A5F0-FB26C4C9A410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77E4-470B-BBFE-B8CA4C39F2EA}"/>
                </c:ext>
              </c:extLst>
            </c:dLbl>
            <c:dLbl>
              <c:idx val="18"/>
              <c:layout>
                <c:manualLayout>
                  <c:x val="-2.777777777777838E-2"/>
                  <c:y val="-4.8675009629549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77E4-470B-BBFE-B8CA4C39F2EA}"/>
                </c:ext>
              </c:extLst>
            </c:dLbl>
            <c:dLbl>
              <c:idx val="19"/>
              <c:layout>
                <c:manualLayout>
                  <c:x val="-3.4186351706036753E-4"/>
                  <c:y val="3.5695718840709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807B-4614-A5F0-FB26C4C9A410}"/>
                </c:ext>
              </c:extLst>
            </c:dLbl>
            <c:dLbl>
              <c:idx val="20"/>
              <c:layout>
                <c:manualLayout>
                  <c:x val="-1.8055555555555561E-2"/>
                  <c:y val="1.7383834238707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77E4-470B-BBFE-B8CA4C39F2EA}"/>
                </c:ext>
              </c:extLst>
            </c:dLbl>
            <c:dLbl>
              <c:idx val="21"/>
              <c:layout>
                <c:manualLayout>
                  <c:x val="-2.916666666666657E-2"/>
                  <c:y val="-4.5197969020639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77E4-470B-BBFE-B8CA4C39F2EA}"/>
                </c:ext>
              </c:extLst>
            </c:dLbl>
            <c:dLbl>
              <c:idx val="22"/>
              <c:layout>
                <c:manualLayout>
                  <c:x val="-3.1944444444444442E-2"/>
                  <c:y val="-3.8244435325155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77E4-470B-BBFE-B8CA4C39F2EA}"/>
                </c:ext>
              </c:extLst>
            </c:dLbl>
            <c:dLbl>
              <c:idx val="23"/>
              <c:layout>
                <c:manualLayout>
                  <c:x val="-2.6410214348206475E-2"/>
                  <c:y val="-3.7262180250376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807B-4614-A5F0-FB26C4C9A410}"/>
                </c:ext>
              </c:extLst>
            </c:dLbl>
            <c:dLbl>
              <c:idx val="24"/>
              <c:layout>
                <c:manualLayout>
                  <c:x val="-2.7777777777778099E-2"/>
                  <c:y val="5.215150271612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77E4-470B-BBFE-B8CA4C39F2EA}"/>
                </c:ext>
              </c:extLst>
            </c:dLbl>
            <c:dLbl>
              <c:idx val="25"/>
              <c:layout>
                <c:manualLayout>
                  <c:x val="-4.5833333333333733E-2"/>
                  <c:y val="-1.7325943744656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77E4-470B-BBFE-B8CA4C39F2EA}"/>
                </c:ext>
              </c:extLst>
            </c:dLbl>
            <c:dLbl>
              <c:idx val="26"/>
              <c:layout>
                <c:manualLayout>
                  <c:x val="-3.1944444444444442E-2"/>
                  <c:y val="-3.7606574393718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77E4-470B-BBFE-B8CA4C39F2EA}"/>
                </c:ext>
              </c:extLst>
            </c:dLbl>
            <c:dLbl>
              <c:idx val="27"/>
              <c:layout>
                <c:manualLayout>
                  <c:x val="-3.3576115485564537E-2"/>
                  <c:y val="4.1947347565505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807B-4614-A5F0-FB26C4C9A410}"/>
                </c:ext>
              </c:extLst>
            </c:dLbl>
            <c:dLbl>
              <c:idx val="28"/>
              <c:layout>
                <c:manualLayout>
                  <c:x val="-2.6388888888888878E-2"/>
                  <c:y val="4.444413337439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77E4-470B-BBFE-B8CA4C39F2EA}"/>
                </c:ext>
              </c:extLst>
            </c:dLbl>
            <c:dLbl>
              <c:idx val="29"/>
              <c:layout>
                <c:manualLayout>
                  <c:x val="-2.6388888888888878E-2"/>
                  <c:y val="4.7862912864732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77E4-470B-BBFE-B8CA4C39F2EA}"/>
                </c:ext>
              </c:extLst>
            </c:dLbl>
            <c:dLbl>
              <c:idx val="30"/>
              <c:layout>
                <c:manualLayout>
                  <c:x val="-3.333333333333334E-2"/>
                  <c:y val="3.4187794903380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77E4-470B-BBFE-B8CA4C39F2EA}"/>
                </c:ext>
              </c:extLst>
            </c:dLbl>
            <c:dLbl>
              <c:idx val="31"/>
              <c:layout>
                <c:manualLayout>
                  <c:x val="-2.6388888888888878E-2"/>
                  <c:y val="2.3931456432366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77E4-470B-BBFE-B8CA4C39F2EA}"/>
                </c:ext>
              </c:extLst>
            </c:dLbl>
            <c:dLbl>
              <c:idx val="32"/>
              <c:layout>
                <c:manualLayout>
                  <c:x val="-2.9674759405074365E-2"/>
                  <c:y val="2.1208277430456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72C-4F93-8F64-168D89EDCE1F}"/>
                </c:ext>
              </c:extLst>
            </c:dLbl>
            <c:dLbl>
              <c:idx val="33"/>
              <c:layout>
                <c:manualLayout>
                  <c:x val="-3.4722222222222224E-2"/>
                  <c:y val="-5.1281961550306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77E4-470B-BBFE-B8CA4C39F2EA}"/>
                </c:ext>
              </c:extLst>
            </c:dLbl>
            <c:dLbl>
              <c:idx val="34"/>
              <c:layout>
                <c:manualLayout>
                  <c:x val="0"/>
                  <c:y val="2.7350235922704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77E4-470B-BBFE-B8CA4C39F2EA}"/>
                </c:ext>
              </c:extLst>
            </c:dLbl>
            <c:dLbl>
              <c:idx val="35"/>
              <c:layout>
                <c:manualLayout>
                  <c:x val="-2.7777777777779143E-2"/>
                  <c:y val="-5.215150271612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72C-4F93-8F64-168D89EDCE1F}"/>
                </c:ext>
              </c:extLst>
            </c:dLbl>
            <c:dLbl>
              <c:idx val="36"/>
              <c:layout>
                <c:manualLayout>
                  <c:x val="-1.9444444444444445E-2"/>
                  <c:y val="4.5197969020639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72C-4F93-8F64-168D89EDCE1F}"/>
                </c:ext>
              </c:extLst>
            </c:dLbl>
            <c:dLbl>
              <c:idx val="37"/>
              <c:layout>
                <c:manualLayout>
                  <c:x val="0"/>
                  <c:y val="-5.9105036411604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72C-4F93-8F64-168D89EDCE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solidFill>
                      <a:schemeClr val="tx2">
                        <a:lumMod val="75000"/>
                      </a:schemeClr>
                    </a:solidFill>
                    <a:latin typeface="+mj-ea"/>
                    <a:ea typeface="+mj-ea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Sheet1!$A$2:$A$40</c:f>
              <c:strCache>
                <c:ptCount val="35"/>
                <c:pt idx="0">
                  <c:v>1월2주 </c:v>
                </c:pt>
                <c:pt idx="1">
                  <c:v>1월3주</c:v>
                </c:pt>
                <c:pt idx="2">
                  <c:v>1월4주</c:v>
                </c:pt>
                <c:pt idx="3">
                  <c:v>2월1주</c:v>
                </c:pt>
                <c:pt idx="4">
                  <c:v>2월1주</c:v>
                </c:pt>
                <c:pt idx="5">
                  <c:v>2월3주</c:v>
                </c:pt>
                <c:pt idx="6">
                  <c:v>3월1주</c:v>
                </c:pt>
                <c:pt idx="7">
                  <c:v>3월2주</c:v>
                </c:pt>
                <c:pt idx="8">
                  <c:v>3월3주</c:v>
                </c:pt>
                <c:pt idx="9">
                  <c:v>4월1주</c:v>
                </c:pt>
                <c:pt idx="10">
                  <c:v>4월4주</c:v>
                </c:pt>
                <c:pt idx="11">
                  <c:v>5월1주</c:v>
                </c:pt>
                <c:pt idx="12">
                  <c:v>5월2주</c:v>
                </c:pt>
                <c:pt idx="13">
                  <c:v>5월3주</c:v>
                </c:pt>
                <c:pt idx="14">
                  <c:v>6월1주</c:v>
                </c:pt>
                <c:pt idx="15">
                  <c:v>6월2주</c:v>
                </c:pt>
                <c:pt idx="16">
                  <c:v>6월3주</c:v>
                </c:pt>
                <c:pt idx="17">
                  <c:v>6월4주</c:v>
                </c:pt>
                <c:pt idx="18">
                  <c:v>7월3주</c:v>
                </c:pt>
                <c:pt idx="19">
                  <c:v>7월4주</c:v>
                </c:pt>
                <c:pt idx="20">
                  <c:v>8월1주 </c:v>
                </c:pt>
                <c:pt idx="21">
                  <c:v>8월2주</c:v>
                </c:pt>
                <c:pt idx="22">
                  <c:v>8월 3주 </c:v>
                </c:pt>
                <c:pt idx="23">
                  <c:v>9월1주</c:v>
                </c:pt>
                <c:pt idx="24">
                  <c:v>9월2주 </c:v>
                </c:pt>
                <c:pt idx="25">
                  <c:v>9월3주 </c:v>
                </c:pt>
                <c:pt idx="26">
                  <c:v>9월4주</c:v>
                </c:pt>
                <c:pt idx="27">
                  <c:v>10월1주</c:v>
                </c:pt>
                <c:pt idx="28">
                  <c:v>10월2주</c:v>
                </c:pt>
                <c:pt idx="29">
                  <c:v>10월3주</c:v>
                </c:pt>
                <c:pt idx="30">
                  <c:v>11월1주</c:v>
                </c:pt>
                <c:pt idx="31">
                  <c:v>11월 2주</c:v>
                </c:pt>
                <c:pt idx="32">
                  <c:v>3주</c:v>
                </c:pt>
                <c:pt idx="33">
                  <c:v>4주</c:v>
                </c:pt>
                <c:pt idx="34">
                  <c:v>12월2주</c:v>
                </c:pt>
              </c:strCache>
            </c:strRef>
          </c:cat>
          <c:val>
            <c:numRef>
              <c:f>Sheet1!$D$2:$D$40</c:f>
              <c:numCache>
                <c:formatCode>General</c:formatCode>
                <c:ptCount val="35"/>
                <c:pt idx="0">
                  <c:v>28</c:v>
                </c:pt>
                <c:pt idx="1">
                  <c:v>26</c:v>
                </c:pt>
                <c:pt idx="2">
                  <c:v>23.7</c:v>
                </c:pt>
                <c:pt idx="3">
                  <c:v>27.1</c:v>
                </c:pt>
                <c:pt idx="4">
                  <c:v>24.8</c:v>
                </c:pt>
                <c:pt idx="5">
                  <c:v>26.3</c:v>
                </c:pt>
                <c:pt idx="6">
                  <c:v>23.4</c:v>
                </c:pt>
                <c:pt idx="7">
                  <c:v>24.4</c:v>
                </c:pt>
                <c:pt idx="8">
                  <c:v>24.1</c:v>
                </c:pt>
                <c:pt idx="9">
                  <c:v>23.5</c:v>
                </c:pt>
                <c:pt idx="10">
                  <c:v>24.6</c:v>
                </c:pt>
                <c:pt idx="11">
                  <c:v>25</c:v>
                </c:pt>
                <c:pt idx="12">
                  <c:v>24.5</c:v>
                </c:pt>
                <c:pt idx="13">
                  <c:v>27.8</c:v>
                </c:pt>
                <c:pt idx="14">
                  <c:v>26.6</c:v>
                </c:pt>
                <c:pt idx="15">
                  <c:v>28.4</c:v>
                </c:pt>
                <c:pt idx="16">
                  <c:v>25</c:v>
                </c:pt>
                <c:pt idx="17">
                  <c:v>27.6</c:v>
                </c:pt>
                <c:pt idx="18">
                  <c:v>27.5</c:v>
                </c:pt>
                <c:pt idx="19">
                  <c:v>26.7</c:v>
                </c:pt>
                <c:pt idx="20">
                  <c:v>23</c:v>
                </c:pt>
                <c:pt idx="21">
                  <c:v>24.7</c:v>
                </c:pt>
                <c:pt idx="22">
                  <c:v>25.7</c:v>
                </c:pt>
                <c:pt idx="23">
                  <c:v>26.5</c:v>
                </c:pt>
                <c:pt idx="24">
                  <c:v>24.2</c:v>
                </c:pt>
                <c:pt idx="25">
                  <c:v>25.2</c:v>
                </c:pt>
                <c:pt idx="26">
                  <c:v>27.8</c:v>
                </c:pt>
                <c:pt idx="27">
                  <c:v>26.6</c:v>
                </c:pt>
                <c:pt idx="28">
                  <c:v>26.1</c:v>
                </c:pt>
                <c:pt idx="29">
                  <c:v>24.9</c:v>
                </c:pt>
                <c:pt idx="30">
                  <c:v>25.8</c:v>
                </c:pt>
                <c:pt idx="31">
                  <c:v>26.1</c:v>
                </c:pt>
                <c:pt idx="32">
                  <c:v>23.3</c:v>
                </c:pt>
                <c:pt idx="33">
                  <c:v>28</c:v>
                </c:pt>
                <c:pt idx="34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6-807B-4614-A5F0-FB26C4C9A41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중도진보</c:v>
                </c:pt>
              </c:strCache>
            </c:strRef>
          </c:tx>
          <c:spPr>
            <a:ln w="31750">
              <a:solidFill>
                <a:srgbClr val="0070C0"/>
              </a:solidFill>
              <a:prstDash val="sysDot"/>
            </a:ln>
          </c:spPr>
          <c:marker>
            <c:symbol val="circle"/>
            <c:size val="8"/>
            <c:spPr>
              <a:solidFill>
                <a:prstClr val="white"/>
              </a:solidFill>
              <a:ln w="47625">
                <a:solidFill>
                  <a:srgbClr val="4AABC6"/>
                </a:solidFill>
              </a:ln>
            </c:spPr>
          </c:marker>
          <c:dLbls>
            <c:dLbl>
              <c:idx val="0"/>
              <c:layout>
                <c:manualLayout>
                  <c:x val="-3.3778596728942088E-2"/>
                  <c:y val="3.7824635689262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807B-4614-A5F0-FB26C4C9A41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77E4-470B-BBFE-B8CA4C39F2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77E4-470B-BBFE-B8CA4C39F2EA}"/>
                </c:ext>
              </c:extLst>
            </c:dLbl>
            <c:dLbl>
              <c:idx val="3"/>
              <c:layout>
                <c:manualLayout>
                  <c:x val="-4.3055555555555375E-2"/>
                  <c:y val="-3.8244435325155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77E4-470B-BBFE-B8CA4C39F2E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807B-4614-A5F0-FB26C4C9A41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77E4-470B-BBFE-B8CA4C39F2EA}"/>
                </c:ext>
              </c:extLst>
            </c:dLbl>
            <c:dLbl>
              <c:idx val="6"/>
              <c:layout>
                <c:manualLayout>
                  <c:x val="-1.5277777777777781E-2"/>
                  <c:y val="-4.1721475934066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807B-4614-A5F0-FB26C4C9A41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77E4-470B-BBFE-B8CA4C39F2E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77E4-470B-BBFE-B8CA4C39F2EA}"/>
                </c:ext>
              </c:extLst>
            </c:dLbl>
            <c:dLbl>
              <c:idx val="9"/>
              <c:layout>
                <c:manualLayout>
                  <c:x val="-5.5555555555555558E-3"/>
                  <c:y val="-2.4337367934190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77E4-470B-BBFE-B8CA4C39F2E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2-807B-4614-A5F0-FB26C4C9A410}"/>
                </c:ext>
              </c:extLst>
            </c:dLbl>
            <c:dLbl>
              <c:idx val="11"/>
              <c:layout>
                <c:manualLayout>
                  <c:x val="-4.16666666666671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77E4-470B-BBFE-B8CA4C39F2EA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77E4-470B-BBFE-B8CA4C39F2EA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5-807B-4614-A5F0-FB26C4C9A410}"/>
                </c:ext>
              </c:extLst>
            </c:dLbl>
            <c:dLbl>
              <c:idx val="14"/>
              <c:layout>
                <c:manualLayout>
                  <c:x val="-3.3333442694663484E-2"/>
                  <c:y val="-5.5628269563862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77E4-470B-BBFE-B8CA4C39F2EA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77E4-470B-BBFE-B8CA4C39F2E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8-807B-4614-A5F0-FB26C4C9A410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77E4-470B-BBFE-B8CA4C39F2EA}"/>
                </c:ext>
              </c:extLst>
            </c:dLbl>
            <c:dLbl>
              <c:idx val="18"/>
              <c:layout>
                <c:manualLayout>
                  <c:x val="-3.4722222222222224E-2"/>
                  <c:y val="-5.215150271612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7-77E4-470B-BBFE-B8CA4C39F2EA}"/>
                </c:ext>
              </c:extLst>
            </c:dLbl>
            <c:dLbl>
              <c:idx val="19"/>
              <c:layout>
                <c:manualLayout>
                  <c:x val="-2.6486986001749792E-2"/>
                  <c:y val="-5.9881149326041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503049909228072E-2"/>
                      <c:h val="8.85880192804516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6B-807B-4614-A5F0-FB26C4C9A410}"/>
                </c:ext>
              </c:extLst>
            </c:dLbl>
            <c:dLbl>
              <c:idx val="20"/>
              <c:layout>
                <c:manualLayout>
                  <c:x val="-2.5000000000000112E-2"/>
                  <c:y val="-4.8674735868379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77E4-470B-BBFE-B8CA4C39F2EA}"/>
                </c:ext>
              </c:extLst>
            </c:dLbl>
            <c:dLbl>
              <c:idx val="21"/>
              <c:layout>
                <c:manualLayout>
                  <c:x val="-2.916666666666657E-2"/>
                  <c:y val="5.215150271612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77E4-470B-BBFE-B8CA4C39F2EA}"/>
                </c:ext>
              </c:extLst>
            </c:dLbl>
            <c:dLbl>
              <c:idx val="22"/>
              <c:layout>
                <c:manualLayout>
                  <c:x val="-2.5000000000000001E-2"/>
                  <c:y val="-4.1721202172897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77E4-470B-BBFE-B8CA4C39F2EA}"/>
                </c:ext>
              </c:extLst>
            </c:dLbl>
            <c:dLbl>
              <c:idx val="23"/>
              <c:layout>
                <c:manualLayout>
                  <c:x val="-2.6410214348206475E-2"/>
                  <c:y val="-3.8244709086324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7F-4B90-B423-5C1957000C0F}"/>
                </c:ext>
              </c:extLst>
            </c:dLbl>
            <c:dLbl>
              <c:idx val="24"/>
              <c:layout>
                <c:manualLayout>
                  <c:x val="-2.7777777777778099E-2"/>
                  <c:y val="-5.215150271612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B-77E4-470B-BBFE-B8CA4C39F2EA}"/>
                </c:ext>
              </c:extLst>
            </c:dLbl>
            <c:dLbl>
              <c:idx val="25"/>
              <c:layout>
                <c:manualLayout>
                  <c:x val="-2.2222222222222251E-2"/>
                  <c:y val="-5.9221067434483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77E4-470B-BBFE-B8CA4C39F2EA}"/>
                </c:ext>
              </c:extLst>
            </c:dLbl>
            <c:dLbl>
              <c:idx val="26"/>
              <c:layout>
                <c:manualLayout>
                  <c:x val="-3.1944444444444442E-2"/>
                  <c:y val="-4.7862912864733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77E4-470B-BBFE-B8CA4C39F2EA}"/>
                </c:ext>
              </c:extLst>
            </c:dLbl>
            <c:dLbl>
              <c:idx val="27"/>
              <c:layout>
                <c:manualLayout>
                  <c:x val="-3.333333333333334E-2"/>
                  <c:y val="4.4443864179159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E-77E4-470B-BBFE-B8CA4C39F2EA}"/>
                </c:ext>
              </c:extLst>
            </c:dLbl>
            <c:dLbl>
              <c:idx val="28"/>
              <c:layout>
                <c:manualLayout>
                  <c:x val="-3.333333333333334E-2"/>
                  <c:y val="-4.7862912864732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77E4-470B-BBFE-B8CA4C39F2EA}"/>
                </c:ext>
              </c:extLst>
            </c:dLbl>
            <c:dLbl>
              <c:idx val="29"/>
              <c:layout>
                <c:manualLayout>
                  <c:x val="-3.333333333333334E-2"/>
                  <c:y val="-5.1281692355070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77E4-470B-BBFE-B8CA4C39F2EA}"/>
                </c:ext>
              </c:extLst>
            </c:dLbl>
            <c:dLbl>
              <c:idx val="30"/>
              <c:layout>
                <c:manualLayout>
                  <c:x val="-2.7777777777777853E-2"/>
                  <c:y val="-3.0769015413042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77E4-470B-BBFE-B8CA4C39F2EA}"/>
                </c:ext>
              </c:extLst>
            </c:dLbl>
            <c:dLbl>
              <c:idx val="31"/>
              <c:layout>
                <c:manualLayout>
                  <c:x val="-1.8055555555555561E-2"/>
                  <c:y val="4.7862912864732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2-77E4-470B-BBFE-B8CA4C39F2EA}"/>
                </c:ext>
              </c:extLst>
            </c:dLbl>
            <c:dLbl>
              <c:idx val="32"/>
              <c:layout>
                <c:manualLayout>
                  <c:x val="-1.3547681539807545E-3"/>
                  <c:y val="-2.2945663480112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C3-4E0A-9A44-DBEF3EAE7C47}"/>
                </c:ext>
              </c:extLst>
            </c:dLbl>
            <c:dLbl>
              <c:idx val="33"/>
              <c:layout>
                <c:manualLayout>
                  <c:x val="-3.3333333333333333E-2"/>
                  <c:y val="1.3675117961352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3-77E4-470B-BBFE-B8CA4C39F2EA}"/>
                </c:ext>
              </c:extLst>
            </c:dLbl>
            <c:dLbl>
              <c:idx val="34"/>
              <c:layout>
                <c:manualLayout>
                  <c:x val="0"/>
                  <c:y val="2.0512676942028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4-77E4-470B-BBFE-B8CA4C39F2EA}"/>
                </c:ext>
              </c:extLst>
            </c:dLbl>
            <c:dLbl>
              <c:idx val="35"/>
              <c:layout>
                <c:manualLayout>
                  <c:x val="-3.7500000000000006E-2"/>
                  <c:y val="4.5197969020639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72C-4F93-8F64-168D89EDCE1F}"/>
                </c:ext>
              </c:extLst>
            </c:dLbl>
            <c:dLbl>
              <c:idx val="36"/>
              <c:layout>
                <c:manualLayout>
                  <c:x val="-1.6666666666666701E-2"/>
                  <c:y val="4.8674188346041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72C-4F93-8F64-168D89EDCE1F}"/>
                </c:ext>
              </c:extLst>
            </c:dLbl>
            <c:dLbl>
              <c:idx val="37"/>
              <c:layout>
                <c:manualLayout>
                  <c:x val="0"/>
                  <c:y val="-3.8244435325155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72C-4F93-8F64-168D89EDCE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>
                    <a:solidFill>
                      <a:srgbClr val="0070C0"/>
                    </a:solidFill>
                    <a:latin typeface="+mj-lt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Sheet1!$A$2:$A$40</c:f>
              <c:strCache>
                <c:ptCount val="35"/>
                <c:pt idx="0">
                  <c:v>1월2주 </c:v>
                </c:pt>
                <c:pt idx="1">
                  <c:v>1월3주</c:v>
                </c:pt>
                <c:pt idx="2">
                  <c:v>1월4주</c:v>
                </c:pt>
                <c:pt idx="3">
                  <c:v>2월1주</c:v>
                </c:pt>
                <c:pt idx="4">
                  <c:v>2월1주</c:v>
                </c:pt>
                <c:pt idx="5">
                  <c:v>2월3주</c:v>
                </c:pt>
                <c:pt idx="6">
                  <c:v>3월1주</c:v>
                </c:pt>
                <c:pt idx="7">
                  <c:v>3월2주</c:v>
                </c:pt>
                <c:pt idx="8">
                  <c:v>3월3주</c:v>
                </c:pt>
                <c:pt idx="9">
                  <c:v>4월1주</c:v>
                </c:pt>
                <c:pt idx="10">
                  <c:v>4월4주</c:v>
                </c:pt>
                <c:pt idx="11">
                  <c:v>5월1주</c:v>
                </c:pt>
                <c:pt idx="12">
                  <c:v>5월2주</c:v>
                </c:pt>
                <c:pt idx="13">
                  <c:v>5월3주</c:v>
                </c:pt>
                <c:pt idx="14">
                  <c:v>6월1주</c:v>
                </c:pt>
                <c:pt idx="15">
                  <c:v>6월2주</c:v>
                </c:pt>
                <c:pt idx="16">
                  <c:v>6월3주</c:v>
                </c:pt>
                <c:pt idx="17">
                  <c:v>6월4주</c:v>
                </c:pt>
                <c:pt idx="18">
                  <c:v>7월3주</c:v>
                </c:pt>
                <c:pt idx="19">
                  <c:v>7월4주</c:v>
                </c:pt>
                <c:pt idx="20">
                  <c:v>8월1주 </c:v>
                </c:pt>
                <c:pt idx="21">
                  <c:v>8월2주</c:v>
                </c:pt>
                <c:pt idx="22">
                  <c:v>8월 3주 </c:v>
                </c:pt>
                <c:pt idx="23">
                  <c:v>9월1주</c:v>
                </c:pt>
                <c:pt idx="24">
                  <c:v>9월2주 </c:v>
                </c:pt>
                <c:pt idx="25">
                  <c:v>9월3주 </c:v>
                </c:pt>
                <c:pt idx="26">
                  <c:v>9월4주</c:v>
                </c:pt>
                <c:pt idx="27">
                  <c:v>10월1주</c:v>
                </c:pt>
                <c:pt idx="28">
                  <c:v>10월2주</c:v>
                </c:pt>
                <c:pt idx="29">
                  <c:v>10월3주</c:v>
                </c:pt>
                <c:pt idx="30">
                  <c:v>11월1주</c:v>
                </c:pt>
                <c:pt idx="31">
                  <c:v>11월 2주</c:v>
                </c:pt>
                <c:pt idx="32">
                  <c:v>3주</c:v>
                </c:pt>
                <c:pt idx="33">
                  <c:v>4주</c:v>
                </c:pt>
                <c:pt idx="34">
                  <c:v>12월2주</c:v>
                </c:pt>
              </c:strCache>
            </c:strRef>
          </c:cat>
          <c:val>
            <c:numRef>
              <c:f>Sheet1!$E$2:$E$40</c:f>
              <c:numCache>
                <c:formatCode>General</c:formatCode>
                <c:ptCount val="35"/>
                <c:pt idx="0">
                  <c:v>17.2</c:v>
                </c:pt>
                <c:pt idx="1">
                  <c:v>17.600000000000001</c:v>
                </c:pt>
                <c:pt idx="2">
                  <c:v>19.2</c:v>
                </c:pt>
                <c:pt idx="3">
                  <c:v>18.100000000000001</c:v>
                </c:pt>
                <c:pt idx="4">
                  <c:v>19.3</c:v>
                </c:pt>
                <c:pt idx="5">
                  <c:v>15.9</c:v>
                </c:pt>
                <c:pt idx="6">
                  <c:v>18.600000000000001</c:v>
                </c:pt>
                <c:pt idx="7">
                  <c:v>17.7</c:v>
                </c:pt>
                <c:pt idx="8">
                  <c:v>19.3</c:v>
                </c:pt>
                <c:pt idx="9">
                  <c:v>19.7</c:v>
                </c:pt>
                <c:pt idx="10">
                  <c:v>19.2</c:v>
                </c:pt>
                <c:pt idx="11">
                  <c:v>20</c:v>
                </c:pt>
                <c:pt idx="12">
                  <c:v>17.600000000000001</c:v>
                </c:pt>
                <c:pt idx="13">
                  <c:v>20.2</c:v>
                </c:pt>
                <c:pt idx="14">
                  <c:v>19.899999999999999</c:v>
                </c:pt>
                <c:pt idx="15">
                  <c:v>14.7</c:v>
                </c:pt>
                <c:pt idx="16">
                  <c:v>17.2</c:v>
                </c:pt>
                <c:pt idx="17">
                  <c:v>19.2</c:v>
                </c:pt>
                <c:pt idx="18">
                  <c:v>17.7</c:v>
                </c:pt>
                <c:pt idx="19">
                  <c:v>19.7</c:v>
                </c:pt>
                <c:pt idx="20">
                  <c:v>16.600000000000001</c:v>
                </c:pt>
                <c:pt idx="21">
                  <c:v>12.7</c:v>
                </c:pt>
                <c:pt idx="22">
                  <c:v>17.7</c:v>
                </c:pt>
                <c:pt idx="23">
                  <c:v>15.1</c:v>
                </c:pt>
                <c:pt idx="24">
                  <c:v>17.899999999999999</c:v>
                </c:pt>
                <c:pt idx="25">
                  <c:v>16</c:v>
                </c:pt>
                <c:pt idx="26">
                  <c:v>18.399999999999999</c:v>
                </c:pt>
                <c:pt idx="27">
                  <c:v>13.6</c:v>
                </c:pt>
                <c:pt idx="28">
                  <c:v>15.6</c:v>
                </c:pt>
                <c:pt idx="29">
                  <c:v>19.5</c:v>
                </c:pt>
                <c:pt idx="30">
                  <c:v>17.5</c:v>
                </c:pt>
                <c:pt idx="31">
                  <c:v>14.9</c:v>
                </c:pt>
                <c:pt idx="32">
                  <c:v>19.8</c:v>
                </c:pt>
                <c:pt idx="33">
                  <c:v>15.7</c:v>
                </c:pt>
                <c:pt idx="34">
                  <c:v>15.4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74-807B-4614-A5F0-FB26C4C9A4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655872"/>
        <c:axId val="206657408"/>
      </c:lineChart>
      <c:catAx>
        <c:axId val="20665587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206657408"/>
        <c:crosses val="autoZero"/>
        <c:auto val="1"/>
        <c:lblAlgn val="ctr"/>
        <c:lblOffset val="100"/>
        <c:noMultiLvlLbl val="0"/>
      </c:catAx>
      <c:valAx>
        <c:axId val="2066574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066558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800">
          <a:latin typeface="+mj-ea"/>
          <a:ea typeface="+mj-ea"/>
        </a:defRPr>
      </a:pPr>
      <a:endParaRPr lang="ko-K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B36E3-06FA-4342-ABEC-999C206B35F5}" type="datetimeFigureOut">
              <a:rPr lang="ko-KR" altLang="en-US" smtClean="0"/>
              <a:pPr/>
              <a:t>2020-12-08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8F289-6495-4DE9-BFCA-8AA72721D6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49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08F289-6495-4DE9-BFCA-8AA72721D6C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7568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8F289-6495-4DE9-BFCA-8AA72721D6C8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2128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8F289-6495-4DE9-BFCA-8AA72721D6C8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4245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8F289-6495-4DE9-BFCA-8AA72721D6C8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424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8F289-6495-4DE9-BFCA-8AA72721D6C8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424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8F289-6495-4DE9-BFCA-8AA72721D6C8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424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8F289-6495-4DE9-BFCA-8AA72721D6C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7995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8F289-6495-4DE9-BFCA-8AA72721D6C8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104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8F289-6495-4DE9-BFCA-8AA72721D6C8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5186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8F289-6495-4DE9-BFCA-8AA72721D6C8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709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8F289-6495-4DE9-BFCA-8AA72721D6C8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8F289-6495-4DE9-BFCA-8AA72721D6C8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8F289-6495-4DE9-BFCA-8AA72721D6C8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8F289-6495-4DE9-BFCA-8AA72721D6C8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518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D378-FE2C-421F-9030-DB38840D6BF9}" type="datetimeFigureOut">
              <a:rPr lang="ko-KR" altLang="en-US" smtClean="0"/>
              <a:pPr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5A2-564C-4499-B1B0-C5F8B5FC69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D378-FE2C-421F-9030-DB38840D6BF9}" type="datetimeFigureOut">
              <a:rPr lang="ko-KR" altLang="en-US" smtClean="0"/>
              <a:pPr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5A2-564C-4499-B1B0-C5F8B5FC69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D378-FE2C-421F-9030-DB38840D6BF9}" type="datetimeFigureOut">
              <a:rPr lang="ko-KR" altLang="en-US" smtClean="0"/>
              <a:pPr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5A2-564C-4499-B1B0-C5F8B5FC69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 txBox="1">
            <a:spLocks/>
          </p:cNvSpPr>
          <p:nvPr userDrawn="1"/>
        </p:nvSpPr>
        <p:spPr>
          <a:xfrm>
            <a:off x="8907747" y="6681158"/>
            <a:ext cx="149080" cy="14202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ctr" defTabSz="973104" fontAlgn="auto">
              <a:spcBef>
                <a:spcPts val="0"/>
              </a:spcBef>
              <a:spcAft>
                <a:spcPts val="0"/>
              </a:spcAft>
              <a:defRPr kumimoji="0" sz="1000" i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ea typeface="맑은 고딕" pitchFamily="50" charset="-127"/>
              </a:defRPr>
            </a:lvl1pPr>
          </a:lstStyle>
          <a:p>
            <a:pPr marL="0" marR="0" lvl="0" indent="0" algn="r" defTabSz="89837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38E099-138D-4B1F-AF10-D6EA121AFBDC}" type="slidenum">
              <a:rPr kumimoji="0" lang="ko-KR" altLang="en-US" sz="923" i="1" kern="1200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ea typeface="맑은 고딕" pitchFamily="50" charset="-127"/>
                <a:cs typeface="+mn-cs"/>
              </a:rPr>
              <a:pPr marL="0" marR="0" lvl="0" indent="0" algn="r" defTabSz="89837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923" i="1" kern="1200" noProof="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ea typeface="맑은 고딕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7393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 txBox="1">
            <a:spLocks/>
          </p:cNvSpPr>
          <p:nvPr userDrawn="1"/>
        </p:nvSpPr>
        <p:spPr>
          <a:xfrm>
            <a:off x="8941030" y="6653652"/>
            <a:ext cx="153888" cy="14818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ctr" defTabSz="973104" fontAlgn="auto">
              <a:spcBef>
                <a:spcPts val="0"/>
              </a:spcBef>
              <a:spcAft>
                <a:spcPts val="0"/>
              </a:spcAft>
              <a:defRPr kumimoji="0" sz="1000" i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ea typeface="맑은 고딕" pitchFamily="50" charset="-127"/>
              </a:defRPr>
            </a:lvl1pPr>
          </a:lstStyle>
          <a:p>
            <a:pPr marL="0" marR="0" lvl="0" indent="0" algn="r" defTabSz="93671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38E099-138D-4B1F-AF10-D6EA121AFBDC}" type="slidenum">
              <a:rPr kumimoji="0" lang="ko-KR" altLang="en-US" sz="963" i="1" kern="1200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ea typeface="맑은 고딕" pitchFamily="50" charset="-127"/>
                <a:cs typeface="+mn-cs"/>
              </a:rPr>
              <a:pPr marL="0" marR="0" lvl="0" indent="0" algn="r" defTabSz="93671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963" i="1" kern="1200" noProof="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ea typeface="맑은 고딕" pitchFamily="50" charset="-127"/>
              <a:cs typeface="+mn-cs"/>
            </a:endParaRPr>
          </a:p>
        </p:txBody>
      </p:sp>
      <p:sp>
        <p:nvSpPr>
          <p:cNvPr id="11" name="제목 개체 틀 1"/>
          <p:cNvSpPr>
            <a:spLocks noGrp="1"/>
          </p:cNvSpPr>
          <p:nvPr>
            <p:ph type="title"/>
          </p:nvPr>
        </p:nvSpPr>
        <p:spPr>
          <a:xfrm>
            <a:off x="343075" y="286620"/>
            <a:ext cx="3775072" cy="414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 sz="2695" b="1">
                <a:solidFill>
                  <a:schemeClr val="accent1"/>
                </a:solidFill>
                <a:latin typeface="Trebuchet MS" pitchFamily="34" charset="0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13" name="직사각형 12"/>
          <p:cNvSpPr/>
          <p:nvPr userDrawn="1"/>
        </p:nvSpPr>
        <p:spPr>
          <a:xfrm>
            <a:off x="338433" y="794325"/>
            <a:ext cx="8473847" cy="64855"/>
          </a:xfrm>
          <a:prstGeom prst="rect">
            <a:avLst/>
          </a:prstGeom>
          <a:gradFill flip="none" rotWithShape="1">
            <a:gsLst>
              <a:gs pos="0">
                <a:srgbClr val="95BDF9"/>
              </a:gs>
              <a:gs pos="50000">
                <a:srgbClr val="B3D2FB"/>
              </a:gs>
              <a:gs pos="100000">
                <a:srgbClr val="95BDF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733"/>
          </a:p>
        </p:txBody>
      </p:sp>
    </p:spTree>
    <p:extLst>
      <p:ext uri="{BB962C8B-B14F-4D97-AF65-F5344CB8AC3E}">
        <p14:creationId xmlns:p14="http://schemas.microsoft.com/office/powerpoint/2010/main" val="622432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 txBox="1">
            <a:spLocks/>
          </p:cNvSpPr>
          <p:nvPr userDrawn="1"/>
        </p:nvSpPr>
        <p:spPr>
          <a:xfrm>
            <a:off x="8935343" y="6653238"/>
            <a:ext cx="160300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ctr" defTabSz="973104" fontAlgn="auto">
              <a:spcBef>
                <a:spcPts val="0"/>
              </a:spcBef>
              <a:spcAft>
                <a:spcPts val="0"/>
              </a:spcAft>
              <a:defRPr kumimoji="0" sz="1000" i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ea typeface="맑은 고딕" pitchFamily="50" charset="-127"/>
              </a:defRPr>
            </a:lvl1pPr>
          </a:lstStyle>
          <a:p>
            <a:pPr algn="r">
              <a:defRPr/>
            </a:pPr>
            <a:fld id="{AD3A4962-B129-429D-BB6A-EAAF19D0CBB4}" type="slidenum">
              <a:rPr lang="ko-KR" altLang="en-US" i="1" smtClean="0"/>
              <a:pPr algn="r">
                <a:defRPr/>
              </a:pPr>
              <a:t>‹#›</a:t>
            </a:fld>
            <a:endParaRPr lang="ko-KR" altLang="en-US" i="1" dirty="0"/>
          </a:p>
        </p:txBody>
      </p:sp>
      <p:sp>
        <p:nvSpPr>
          <p:cNvPr id="4" name="직사각형 12"/>
          <p:cNvSpPr/>
          <p:nvPr userDrawn="1"/>
        </p:nvSpPr>
        <p:spPr>
          <a:xfrm>
            <a:off x="338504" y="794599"/>
            <a:ext cx="8474319" cy="64179"/>
          </a:xfrm>
          <a:prstGeom prst="rect">
            <a:avLst/>
          </a:prstGeom>
          <a:gradFill flip="none" rotWithShape="1">
            <a:gsLst>
              <a:gs pos="0">
                <a:srgbClr val="95BDF9"/>
              </a:gs>
              <a:gs pos="50000">
                <a:srgbClr val="B3D2FB"/>
              </a:gs>
              <a:gs pos="100000">
                <a:srgbClr val="95BDF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908" tIns="42954" rIns="85908" bIns="42954" anchor="ctr"/>
          <a:lstStyle/>
          <a:p>
            <a:pPr algn="ctr" defTabSz="914231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11" name="제목 개체 틀 1"/>
          <p:cNvSpPr>
            <a:spLocks noGrp="1"/>
          </p:cNvSpPr>
          <p:nvPr>
            <p:ph type="title"/>
          </p:nvPr>
        </p:nvSpPr>
        <p:spPr>
          <a:xfrm>
            <a:off x="343075" y="265863"/>
            <a:ext cx="3611936" cy="41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2600" b="1">
                <a:solidFill>
                  <a:schemeClr val="accent1"/>
                </a:solidFill>
                <a:latin typeface="Trebuchet MS" pitchFamily="34" charset="0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32687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D378-FE2C-421F-9030-DB38840D6BF9}" type="datetimeFigureOut">
              <a:rPr lang="ko-KR" altLang="en-US" smtClean="0"/>
              <a:pPr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5A2-564C-4499-B1B0-C5F8B5FC69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D378-FE2C-421F-9030-DB38840D6BF9}" type="datetimeFigureOut">
              <a:rPr lang="ko-KR" altLang="en-US" smtClean="0"/>
              <a:pPr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5A2-564C-4499-B1B0-C5F8B5FC69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D378-FE2C-421F-9030-DB38840D6BF9}" type="datetimeFigureOut">
              <a:rPr lang="ko-KR" altLang="en-US" smtClean="0"/>
              <a:pPr/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5A2-564C-4499-B1B0-C5F8B5FC69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D378-FE2C-421F-9030-DB38840D6BF9}" type="datetimeFigureOut">
              <a:rPr lang="ko-KR" altLang="en-US" smtClean="0"/>
              <a:pPr/>
              <a:t>2020-12-08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5A2-564C-4499-B1B0-C5F8B5FC69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D378-FE2C-421F-9030-DB38840D6BF9}" type="datetimeFigureOut">
              <a:rPr lang="ko-KR" altLang="en-US" smtClean="0"/>
              <a:pPr/>
              <a:t>2020-12-08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5A2-564C-4499-B1B0-C5F8B5FC69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D378-FE2C-421F-9030-DB38840D6BF9}" type="datetimeFigureOut">
              <a:rPr lang="ko-KR" altLang="en-US" smtClean="0"/>
              <a:pPr/>
              <a:t>2020-12-08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5A2-564C-4499-B1B0-C5F8B5FC69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D378-FE2C-421F-9030-DB38840D6BF9}" type="datetimeFigureOut">
              <a:rPr lang="ko-KR" altLang="en-US" smtClean="0"/>
              <a:pPr/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5A2-564C-4499-B1B0-C5F8B5FC69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D378-FE2C-421F-9030-DB38840D6BF9}" type="datetimeFigureOut">
              <a:rPr lang="ko-KR" altLang="en-US" smtClean="0"/>
              <a:pPr/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5A2-564C-4499-B1B0-C5F8B5FC69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AD378-FE2C-421F-9030-DB38840D6BF9}" type="datetimeFigureOut">
              <a:rPr lang="ko-KR" altLang="en-US" smtClean="0"/>
              <a:pPr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125A2-564C-4499-B1B0-C5F8B5FC69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48E3A140-6C21-45DA-99DF-E52D3F5382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6" y="571480"/>
            <a:ext cx="7729953" cy="5706068"/>
          </a:xfrm>
          <a:prstGeom prst="rect">
            <a:avLst/>
          </a:prstGeom>
        </p:spPr>
      </p:pic>
      <p:sp>
        <p:nvSpPr>
          <p:cNvPr id="23" name="Rectangle 26"/>
          <p:cNvSpPr txBox="1">
            <a:spLocks noGrp="1" noChangeArrowheads="1"/>
          </p:cNvSpPr>
          <p:nvPr/>
        </p:nvSpPr>
        <p:spPr bwMode="auto">
          <a:xfrm>
            <a:off x="2314058" y="5723398"/>
            <a:ext cx="588303" cy="186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110000"/>
              </a:lnSpc>
            </a:pPr>
            <a:r>
              <a:rPr lang="ko-KR" altLang="en-US" sz="1100" dirty="0">
                <a:latin typeface="Trebuchet MS" pitchFamily="34" charset="0"/>
                <a:ea typeface="맑은 고딕" pitchFamily="50" charset="-127"/>
              </a:rPr>
              <a:t>20</a:t>
            </a:r>
            <a:r>
              <a:rPr lang="en-US" altLang="ko-KR" sz="1100" dirty="0">
                <a:latin typeface="Trebuchet MS" pitchFamily="34" charset="0"/>
                <a:ea typeface="맑은 고딕" pitchFamily="50" charset="-127"/>
              </a:rPr>
              <a:t>20</a:t>
            </a:r>
            <a:r>
              <a:rPr lang="ko-KR" altLang="en-US" sz="1100" dirty="0">
                <a:latin typeface="Trebuchet MS" pitchFamily="34" charset="0"/>
                <a:ea typeface="맑은 고딕" pitchFamily="50" charset="-127"/>
              </a:rPr>
              <a:t>. </a:t>
            </a:r>
            <a:r>
              <a:rPr lang="en-US" altLang="ko-KR" sz="1100" dirty="0">
                <a:latin typeface="Trebuchet MS" pitchFamily="34" charset="0"/>
                <a:ea typeface="맑은 고딕" pitchFamily="50" charset="-127"/>
              </a:rPr>
              <a:t>12.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3674300" y="3861049"/>
            <a:ext cx="365854" cy="509940"/>
          </a:xfrm>
          <a:prstGeom prst="rect">
            <a:avLst/>
          </a:prstGeom>
        </p:spPr>
        <p:txBody>
          <a:bodyPr wrap="none" lIns="85908" tIns="42954" rIns="85908" bIns="42954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2500" b="1" dirty="0">
                <a:solidFill>
                  <a:srgbClr val="C00000"/>
                </a:solidFill>
                <a:latin typeface="Trebuchet MS" pitchFamily="34" charset="0"/>
                <a:ea typeface="맑은 고딕" pitchFamily="50" charset="-127"/>
              </a:rPr>
              <a:t> </a:t>
            </a:r>
            <a:r>
              <a:rPr lang="en-US" altLang="ko-KR" sz="2500" b="1" dirty="0">
                <a:solidFill>
                  <a:srgbClr val="C00000"/>
                </a:solidFill>
                <a:latin typeface="Trebuchet MS" pitchFamily="34" charset="0"/>
                <a:ea typeface="맑은 고딕" pitchFamily="50" charset="-127"/>
              </a:rPr>
              <a:t> </a:t>
            </a:r>
            <a:endParaRPr lang="ko-KR" altLang="en-US" sz="2500" b="1" dirty="0">
              <a:solidFill>
                <a:srgbClr val="C00000"/>
              </a:solidFill>
              <a:latin typeface="Trebuchet MS" pitchFamily="34" charset="0"/>
              <a:ea typeface="맑은 고딕" pitchFamily="50" charset="-127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891712" y="4929198"/>
            <a:ext cx="3961021" cy="375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ko-KR" altLang="en-US" sz="2216" b="1" dirty="0" err="1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맑은 고딕" pitchFamily="50" charset="-127"/>
              </a:rPr>
              <a:t>알앤</a:t>
            </a:r>
            <a:r>
              <a:rPr lang="ko-KR" altLang="en-US" sz="2216" b="1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맑은 고딕" pitchFamily="50" charset="-127"/>
              </a:rPr>
              <a:t> </a:t>
            </a:r>
            <a:r>
              <a:rPr lang="ko-KR" altLang="en-US" sz="2216" b="1" dirty="0" err="1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맑은 고딕" pitchFamily="50" charset="-127"/>
              </a:rPr>
              <a:t>써치</a:t>
            </a:r>
            <a:r>
              <a:rPr lang="ko-KR" altLang="en-US" sz="2216" b="1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맑은 고딕" pitchFamily="50" charset="-127"/>
              </a:rPr>
              <a:t> 바로미터 </a:t>
            </a:r>
            <a:r>
              <a:rPr lang="en-US" altLang="ko-KR" sz="2216" b="1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맑은 고딕" pitchFamily="50" charset="-127"/>
              </a:rPr>
              <a:t>12</a:t>
            </a:r>
            <a:r>
              <a:rPr lang="ko-KR" altLang="en-US" sz="2216" b="1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맑은 고딕" pitchFamily="50" charset="-127"/>
              </a:rPr>
              <a:t>월 </a:t>
            </a:r>
            <a:r>
              <a:rPr lang="en-US" altLang="ko-KR" sz="2216" b="1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맑은 고딕" pitchFamily="50" charset="-127"/>
              </a:rPr>
              <a:t>2</a:t>
            </a:r>
            <a:r>
              <a:rPr lang="ko-KR" altLang="en-US" sz="2216" b="1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맑은 고딕" pitchFamily="50" charset="-127"/>
              </a:rPr>
              <a:t>주차</a:t>
            </a:r>
            <a:endParaRPr lang="en-US" altLang="ko-KR" sz="2216" b="1" dirty="0">
              <a:solidFill>
                <a:schemeClr val="bg1">
                  <a:lumMod val="50000"/>
                </a:schemeClr>
              </a:solidFill>
              <a:latin typeface="Trebuchet MS" pitchFamily="34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2163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6823" y="232776"/>
            <a:ext cx="28083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/>
              <a:t>응답자 특성</a:t>
            </a:r>
            <a:endParaRPr lang="ko-KR" altLang="en-US" sz="1500" dirty="0"/>
          </a:p>
        </p:txBody>
      </p:sp>
      <p:sp>
        <p:nvSpPr>
          <p:cNvPr id="6" name="직사각형 5"/>
          <p:cNvSpPr/>
          <p:nvPr/>
        </p:nvSpPr>
        <p:spPr>
          <a:xfrm>
            <a:off x="107504" y="692696"/>
            <a:ext cx="8928992" cy="7152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84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76856"/>
              </p:ext>
            </p:extLst>
          </p:nvPr>
        </p:nvGraphicFramePr>
        <p:xfrm>
          <a:off x="428596" y="900980"/>
          <a:ext cx="8286807" cy="5633307"/>
        </p:xfrm>
        <a:graphic>
          <a:graphicData uri="http://schemas.openxmlformats.org/drawingml/2006/table">
            <a:tbl>
              <a:tblPr/>
              <a:tblGrid>
                <a:gridCol w="1069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1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87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084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조사완료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목표할당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가중값배율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87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사례수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비율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사례 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비율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84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응답자의 수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(1040)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(1000)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(100)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돋움" panose="020B0600000101010101" pitchFamily="50" charset="-127"/>
                        </a:rPr>
                        <a:t>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84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연령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18</a:t>
                      </a:r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세이상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20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18.1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30</a:t>
                      </a:r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40</a:t>
                      </a:r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50</a:t>
                      </a:r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60</a:t>
                      </a:r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세이상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남성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여성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84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지역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서울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경기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인천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대전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충청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세종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강원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제주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0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부산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울산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경남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0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대구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경북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084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전남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광주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전북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139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1289" y="456946"/>
            <a:ext cx="8928991" cy="13927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84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89289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1400" dirty="0"/>
              <a:t>문</a:t>
            </a:r>
            <a:r>
              <a:rPr lang="en-US" altLang="ko-KR" sz="1400" dirty="0"/>
              <a:t>1)</a:t>
            </a:r>
            <a:r>
              <a:rPr lang="ko-KR" altLang="en-US" sz="1400" dirty="0"/>
              <a:t>선생님께서는 문재인 대통령이 대통령으로서 얼마나 국정운영을 잘하고 있다고 생각하십니까</a:t>
            </a:r>
            <a:r>
              <a:rPr lang="en-US" altLang="ko-KR" sz="1400" dirty="0"/>
              <a:t>?</a:t>
            </a:r>
          </a:p>
          <a:p>
            <a:pPr fontAlgn="base"/>
            <a:r>
              <a:rPr lang="en-US" altLang="ko-KR" sz="1400" dirty="0"/>
              <a:t>     </a:t>
            </a:r>
            <a:r>
              <a:rPr lang="ko-KR" altLang="en-US" sz="1400" dirty="0"/>
              <a:t>답변은 로테이션입니다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22101"/>
              </p:ext>
            </p:extLst>
          </p:nvPr>
        </p:nvGraphicFramePr>
        <p:xfrm>
          <a:off x="214282" y="714356"/>
          <a:ext cx="8715435" cy="5929352"/>
        </p:xfrm>
        <a:graphic>
          <a:graphicData uri="http://schemas.openxmlformats.org/drawingml/2006/table">
            <a:tbl>
              <a:tblPr/>
              <a:tblGrid>
                <a:gridCol w="807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7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7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7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47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47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47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147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35244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조사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완료    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사례수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가중값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적용        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 사례 수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국정지지율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893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매우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잘못하고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있다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잘못하고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있는 편이다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부정</a:t>
                      </a:r>
                      <a:endParaRPr lang="en-US" altLang="ko-KR" sz="12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잘하는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편이다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매우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잘하고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있다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긍정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잘 모름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24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2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전체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(1040)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(1000)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59.4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24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연령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18</a:t>
                      </a:r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세이상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20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55.8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2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30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60.2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2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40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53.0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2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50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59.6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37.4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2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60</a:t>
                      </a:r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세이상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65.6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2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성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남성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62.2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2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여성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36.6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56.5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24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지역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서울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61.3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2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경기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인천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60.0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2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대전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충청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세종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65.2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52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강원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제주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62.5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2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부산</a:t>
                      </a:r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울산</a:t>
                      </a:r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경남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63.9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52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대구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경북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69.4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73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전남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광주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전북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28.7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46.6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67.8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24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정치성향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보수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65.1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456595"/>
                  </a:ext>
                </a:extLst>
              </a:tr>
              <a:tr h="2352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중도보수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77.9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08242"/>
                  </a:ext>
                </a:extLst>
              </a:tr>
              <a:tr h="2352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중도진보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52.7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493705"/>
                  </a:ext>
                </a:extLst>
              </a:tr>
              <a:tr h="2352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진보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37.4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743504"/>
                  </a:ext>
                </a:extLst>
              </a:tr>
              <a:tr h="2352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잘 모름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52.1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899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193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1289" y="456946"/>
            <a:ext cx="8928991" cy="13927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84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22101"/>
              </p:ext>
            </p:extLst>
          </p:nvPr>
        </p:nvGraphicFramePr>
        <p:xfrm>
          <a:off x="214282" y="714359"/>
          <a:ext cx="8715437" cy="5786485"/>
        </p:xfrm>
        <a:graphic>
          <a:graphicData uri="http://schemas.openxmlformats.org/drawingml/2006/table">
            <a:tbl>
              <a:tblPr/>
              <a:tblGrid>
                <a:gridCol w="807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6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70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7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4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47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47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47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21608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조사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완료    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사례수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가중값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적용        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 사례 수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" pitchFamily="50" charset="-127"/>
                          <a:cs typeface="굴림" pitchFamily="50" charset="-127"/>
                        </a:rPr>
                        <a:t>                </a:t>
                      </a:r>
                      <a:r>
                        <a:rPr kumimoji="1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" pitchFamily="50" charset="-127"/>
                          <a:cs typeface="굴림" pitchFamily="50" charset="-127"/>
                        </a:rPr>
                        <a:t>변창흠내정자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굴림" pitchFamily="50" charset="-127"/>
                          <a:cs typeface="굴림" pitchFamily="50" charset="-127"/>
                        </a:rPr>
                        <a:t> 부동산정책 평가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491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매우 </a:t>
                      </a:r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잘할것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같다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잘할것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같다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긍정</a:t>
                      </a:r>
                      <a:endParaRPr lang="en-US" altLang="ko-KR" sz="1200" b="1" i="0" u="none" strike="noStrike" dirty="0"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잘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못할 것 같다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전혀 잘할 것 같지않다</a:t>
                      </a:r>
                    </a:p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부정</a:t>
                      </a:r>
                      <a:endParaRPr lang="en-US" altLang="ko-KR" sz="12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잘모름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56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34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전체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(1040)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(1000)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34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연령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18</a:t>
                      </a:r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세이상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20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30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40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47.4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50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60</a:t>
                      </a:r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세이상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3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성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남성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여성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34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지역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서울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57.8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경기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인천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대전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충청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세종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강원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제주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부산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울산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경남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대구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경북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3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전남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광주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전북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34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정치성향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보수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456595"/>
                  </a:ext>
                </a:extLst>
              </a:tr>
              <a:tr h="223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중도보수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08242"/>
                  </a:ext>
                </a:extLst>
              </a:tr>
              <a:tr h="223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중도진보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46.6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493705"/>
                  </a:ext>
                </a:extLst>
              </a:tr>
              <a:tr h="223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진보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743504"/>
                  </a:ext>
                </a:extLst>
              </a:tr>
              <a:tr h="223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잘 모름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899057"/>
                  </a:ext>
                </a:extLst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0" y="142852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1400" dirty="0"/>
              <a:t>2) </a:t>
            </a:r>
            <a:r>
              <a:rPr lang="ko-KR" altLang="en-US" sz="1400" dirty="0"/>
              <a:t>선생님께서는 </a:t>
            </a:r>
            <a:r>
              <a:rPr lang="ko-KR" altLang="en-US" sz="1400" dirty="0" err="1"/>
              <a:t>변창흠</a:t>
            </a:r>
            <a:r>
              <a:rPr lang="ko-KR" altLang="en-US" sz="1400" dirty="0"/>
              <a:t> 국토부장관 내정자가 </a:t>
            </a:r>
            <a:r>
              <a:rPr lang="ko-KR" altLang="en-US" sz="1400" dirty="0" err="1"/>
              <a:t>집값안정등</a:t>
            </a:r>
            <a:r>
              <a:rPr lang="ko-KR" altLang="en-US" sz="1400" dirty="0"/>
              <a:t> 부동산정책을 얼마나 잘 할 것 라고 생각하십니까</a:t>
            </a:r>
            <a:r>
              <a:rPr lang="en-US" altLang="ko-KR" sz="1400" dirty="0"/>
              <a:t>?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25193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1289" y="456946"/>
            <a:ext cx="8928991" cy="13927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84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22101"/>
              </p:ext>
            </p:extLst>
          </p:nvPr>
        </p:nvGraphicFramePr>
        <p:xfrm>
          <a:off x="214282" y="714359"/>
          <a:ext cx="8715437" cy="5886653"/>
        </p:xfrm>
        <a:graphic>
          <a:graphicData uri="http://schemas.openxmlformats.org/drawingml/2006/table">
            <a:tbl>
              <a:tblPr/>
              <a:tblGrid>
                <a:gridCol w="807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6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70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7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4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47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47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47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33277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조사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완료    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사례수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가중값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적용        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 사례 수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ase"/>
                      <a:r>
                        <a:rPr lang="ko-KR" altLang="en-US" sz="1200" dirty="0">
                          <a:latin typeface="+mj-lt"/>
                        </a:rPr>
                        <a:t>윤총장 징계 공정여부 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711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매우</a:t>
                      </a:r>
                      <a:r>
                        <a:rPr lang="ko-KR" alt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altLang="ko-KR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그렇다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그렇다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j-lt"/>
                        </a:rPr>
                        <a:t>긍정</a:t>
                      </a:r>
                      <a:endParaRPr lang="en-US" altLang="ko-KR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그렇치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않다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전혀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그렇치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않다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부정</a:t>
                      </a:r>
                      <a:endParaRPr lang="en-US" altLang="ko-KR" sz="12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잘모름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41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전체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(1040)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(1000)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35.6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10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연령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18</a:t>
                      </a:r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세이상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20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48.4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1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30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1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40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1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50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36.6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1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60</a:t>
                      </a:r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세이상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성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남성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1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여성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10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지역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서울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1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경기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인천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1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대전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충청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세종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51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강원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제주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1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부산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울산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경남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51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대구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경북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58.1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51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전남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광주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전북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10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정치성향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보수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48.0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456595"/>
                  </a:ext>
                </a:extLst>
              </a:tr>
              <a:tr h="2351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중도보수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08242"/>
                  </a:ext>
                </a:extLst>
              </a:tr>
              <a:tr h="2351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중도진보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45.6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493705"/>
                  </a:ext>
                </a:extLst>
              </a:tr>
              <a:tr h="2351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진보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743504"/>
                  </a:ext>
                </a:extLst>
              </a:tr>
              <a:tr h="2351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잘 모름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899057"/>
                  </a:ext>
                </a:extLst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0" y="0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1400" dirty="0"/>
              <a:t>문</a:t>
            </a:r>
            <a:r>
              <a:rPr lang="en-US" altLang="ko-KR" sz="1400" dirty="0"/>
              <a:t>3)</a:t>
            </a:r>
            <a:r>
              <a:rPr lang="ko-KR" altLang="en-US" sz="1400" dirty="0"/>
              <a:t> 선생님께서는 이용구 법무부차관의 합류로 </a:t>
            </a:r>
          </a:p>
          <a:p>
            <a:pPr fontAlgn="base"/>
            <a:r>
              <a:rPr lang="ko-KR" altLang="en-US" sz="1400" dirty="0"/>
              <a:t>       </a:t>
            </a:r>
            <a:r>
              <a:rPr lang="ko-KR" altLang="en-US" sz="1400" dirty="0" err="1"/>
              <a:t>윤석열</a:t>
            </a:r>
            <a:r>
              <a:rPr lang="ko-KR" altLang="en-US" sz="1400" dirty="0"/>
              <a:t> 총장 징계가 공정하게 진행되리라 생각하십니까</a:t>
            </a:r>
            <a:r>
              <a:rPr lang="en-US" altLang="ko-KR" sz="1400" dirty="0"/>
              <a:t>?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25193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1289" y="456946"/>
            <a:ext cx="8928991" cy="13927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84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22101"/>
              </p:ext>
            </p:extLst>
          </p:nvPr>
        </p:nvGraphicFramePr>
        <p:xfrm>
          <a:off x="103872" y="714369"/>
          <a:ext cx="8825847" cy="5857901"/>
        </p:xfrm>
        <a:graphic>
          <a:graphicData uri="http://schemas.openxmlformats.org/drawingml/2006/table">
            <a:tbl>
              <a:tblPr/>
              <a:tblGrid>
                <a:gridCol w="977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9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0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259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57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57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89121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조사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완료     </a:t>
                      </a:r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사례수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가중값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+mj-lt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적용          사례 수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정치성향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84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보수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중도보수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중도진보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진보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잘모름</a:t>
                      </a:r>
                      <a:endParaRPr lang="ko-KR" alt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21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전체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(1040)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(1000)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2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연령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18</a:t>
                      </a:r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세이상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20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30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1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40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1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50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1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60</a:t>
                      </a:r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세이상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1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성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남성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1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여성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12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지역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서울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1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경기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인천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1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대전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충청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세종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1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강원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제주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1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부산</a:t>
                      </a:r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울산</a:t>
                      </a:r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경남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91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대구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경북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1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전남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광주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+mj-ea"/>
                        </a:rPr>
                        <a:t>전북</a:t>
                      </a:r>
                    </a:p>
                  </a:txBody>
                  <a:tcPr marL="8032" marR="8032" marT="803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44" y="0"/>
            <a:ext cx="59602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굴림" pitchFamily="50" charset="-127"/>
                <a:cs typeface="굴림" pitchFamily="50" charset="-127"/>
              </a:rPr>
              <a:t>문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굴림" pitchFamily="50" charset="-127"/>
                <a:cs typeface="굴림" pitchFamily="50" charset="-127"/>
              </a:rPr>
              <a:t>4) </a:t>
            </a:r>
            <a:r>
              <a:rPr kumimoji="1" 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굴림" pitchFamily="50" charset="-127"/>
                <a:cs typeface="굴림" pitchFamily="50" charset="-127"/>
              </a:rPr>
              <a:t>선생님의 정치성향은 </a:t>
            </a:r>
            <a:r>
              <a:rPr kumimoji="1" 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굴림" pitchFamily="50" charset="-127"/>
                <a:cs typeface="굴림" pitchFamily="50" charset="-127"/>
              </a:rPr>
              <a:t>다음중</a:t>
            </a:r>
            <a:r>
              <a:rPr kumimoji="1" 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굴림" pitchFamily="50" charset="-127"/>
                <a:cs typeface="굴림" pitchFamily="50" charset="-127"/>
              </a:rPr>
              <a:t> </a:t>
            </a:r>
            <a:r>
              <a:rPr kumimoji="1" 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굴림" pitchFamily="50" charset="-127"/>
                <a:cs typeface="굴림" pitchFamily="50" charset="-127"/>
              </a:rPr>
              <a:t>어느쪽에</a:t>
            </a:r>
            <a:r>
              <a:rPr kumimoji="1" 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굴림" pitchFamily="50" charset="-127"/>
                <a:cs typeface="굴림" pitchFamily="50" charset="-127"/>
              </a:rPr>
              <a:t> 더 가깝다고 생각하십니까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? </a:t>
            </a:r>
            <a:endParaRPr kumimoji="1" lang="en-US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굴림" pitchFamily="50" charset="-127"/>
                <a:cs typeface="굴림" pitchFamily="50" charset="-127"/>
              </a:rPr>
              <a:t> </a:t>
            </a:r>
            <a:endParaRPr kumimoji="1" lang="en-US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519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000232" y="928670"/>
            <a:ext cx="6676224" cy="4176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reflection blurRad="6350" stA="50000" endA="300" endPos="33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4827" y="1556792"/>
            <a:ext cx="667850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ko-KR" altLang="en-US" sz="2000" dirty="0">
                <a:latin typeface="+mj-ea"/>
                <a:ea typeface="+mj-ea"/>
              </a:rPr>
              <a:t>조사개요</a:t>
            </a:r>
            <a:endParaRPr lang="en-US" altLang="ko-KR" sz="2000" dirty="0">
              <a:latin typeface="+mj-ea"/>
              <a:ea typeface="+mj-ea"/>
            </a:endParaRPr>
          </a:p>
          <a:p>
            <a:pPr marL="400050" indent="-400050">
              <a:buAutoNum type="romanUcPeriod"/>
            </a:pPr>
            <a:r>
              <a:rPr lang="ko-KR" altLang="en-US" sz="2000" dirty="0">
                <a:latin typeface="+mj-ea"/>
                <a:ea typeface="+mj-ea"/>
              </a:rPr>
              <a:t>주요조사결과</a:t>
            </a:r>
            <a:endParaRPr lang="en-US" altLang="ko-KR" sz="2000" dirty="0">
              <a:latin typeface="+mj-ea"/>
              <a:ea typeface="+mj-ea"/>
            </a:endParaRPr>
          </a:p>
          <a:p>
            <a:endParaRPr lang="en-US" altLang="ko-KR" sz="1500" dirty="0">
              <a:latin typeface="+mj-ea"/>
              <a:ea typeface="+mj-ea"/>
            </a:endParaRPr>
          </a:p>
          <a:p>
            <a:r>
              <a:rPr lang="en-US" altLang="ko-KR" sz="1500" dirty="0">
                <a:latin typeface="+mj-ea"/>
                <a:ea typeface="+mj-ea"/>
              </a:rPr>
              <a:t>   </a:t>
            </a:r>
            <a:r>
              <a:rPr lang="en-US" altLang="ko-KR" sz="1400" dirty="0">
                <a:latin typeface="+mj-lt"/>
                <a:ea typeface="+mj-ea"/>
              </a:rPr>
              <a:t>1. </a:t>
            </a:r>
            <a:r>
              <a:rPr lang="ko-KR" altLang="en-US" sz="1400" dirty="0">
                <a:latin typeface="+mj-lt"/>
                <a:ea typeface="+mj-ea"/>
              </a:rPr>
              <a:t>국정지지율</a:t>
            </a:r>
            <a:endParaRPr lang="en-US" altLang="ko-KR" sz="1400" dirty="0">
              <a:latin typeface="+mj-lt"/>
              <a:ea typeface="+mj-ea"/>
            </a:endParaRPr>
          </a:p>
          <a:p>
            <a:pPr fontAlgn="base"/>
            <a:r>
              <a:rPr lang="en-US" altLang="ko-KR" sz="1400" dirty="0">
                <a:latin typeface="+mj-lt"/>
                <a:ea typeface="+mj-ea"/>
              </a:rPr>
              <a:t>   2. </a:t>
            </a:r>
            <a:r>
              <a:rPr lang="ko-KR" altLang="en-US" sz="1400" dirty="0" err="1">
                <a:latin typeface="+mj-lt"/>
                <a:ea typeface="+mj-ea"/>
              </a:rPr>
              <a:t>변창흠</a:t>
            </a:r>
            <a:r>
              <a:rPr lang="ko-KR" altLang="en-US" sz="1400" dirty="0">
                <a:latin typeface="+mj-lt"/>
                <a:ea typeface="+mj-ea"/>
              </a:rPr>
              <a:t> 국토부장관내정자 부동산정책 평가</a:t>
            </a:r>
            <a:endParaRPr lang="ko-KR" altLang="en-US" sz="1400" dirty="0"/>
          </a:p>
          <a:p>
            <a:pPr fontAlgn="base"/>
            <a:r>
              <a:rPr lang="ko-KR" altLang="en-US" sz="1400" b="1" dirty="0">
                <a:solidFill>
                  <a:srgbClr val="000000"/>
                </a:solidFill>
                <a:latin typeface="+mj-lt"/>
                <a:ea typeface="+mj-ea"/>
              </a:rPr>
              <a:t>   </a:t>
            </a:r>
            <a:r>
              <a:rPr lang="en-US" altLang="ko-KR" sz="1400" dirty="0">
                <a:latin typeface="+mj-lt"/>
                <a:ea typeface="+mj-ea"/>
              </a:rPr>
              <a:t>3. </a:t>
            </a:r>
            <a:r>
              <a:rPr lang="ko-KR" altLang="en-US" sz="1400" dirty="0">
                <a:latin typeface="+mj-lt"/>
                <a:ea typeface="+mj-ea"/>
              </a:rPr>
              <a:t>윤총장 징계 공정여부 </a:t>
            </a:r>
            <a:endParaRPr lang="ko-KR" altLang="en-US" sz="1400" dirty="0"/>
          </a:p>
          <a:p>
            <a:r>
              <a:rPr lang="en-US" altLang="ko-KR" sz="1400" dirty="0">
                <a:latin typeface="+mj-lt"/>
                <a:ea typeface="+mj-ea"/>
              </a:rPr>
              <a:t>   </a:t>
            </a:r>
            <a:r>
              <a:rPr lang="en-US" altLang="ko-KR" sz="1400" dirty="0">
                <a:latin typeface="+mj-ea"/>
                <a:ea typeface="+mj-ea"/>
              </a:rPr>
              <a:t>4. </a:t>
            </a:r>
            <a:r>
              <a:rPr lang="ko-KR" altLang="en-US" sz="1400" dirty="0">
                <a:latin typeface="+mj-ea"/>
                <a:ea typeface="+mj-ea"/>
              </a:rPr>
              <a:t>정치성향</a:t>
            </a:r>
            <a:endParaRPr lang="en-US" altLang="ko-KR" sz="1400" dirty="0">
              <a:latin typeface="+mj-ea"/>
              <a:ea typeface="+mj-ea"/>
            </a:endParaRPr>
          </a:p>
          <a:p>
            <a:endParaRPr lang="en-US" altLang="ko-KR" sz="1400" dirty="0">
              <a:latin typeface="+mj-ea"/>
              <a:ea typeface="+mj-ea"/>
            </a:endParaRPr>
          </a:p>
          <a:p>
            <a:r>
              <a:rPr lang="en-US" altLang="ko-KR" sz="2000" dirty="0">
                <a:latin typeface="+mj-ea"/>
                <a:ea typeface="+mj-ea"/>
              </a:rPr>
              <a:t>III.   </a:t>
            </a:r>
            <a:r>
              <a:rPr lang="ko-KR" altLang="en-US" sz="2000" dirty="0">
                <a:latin typeface="+mj-ea"/>
                <a:ea typeface="+mj-ea"/>
              </a:rPr>
              <a:t>통계표</a:t>
            </a:r>
            <a:endParaRPr lang="en-US" altLang="ko-KR" sz="2000" dirty="0">
              <a:latin typeface="+mj-ea"/>
              <a:ea typeface="+mj-ea"/>
            </a:endParaRPr>
          </a:p>
        </p:txBody>
      </p:sp>
      <p:pic>
        <p:nvPicPr>
          <p:cNvPr id="6" name="그림 5" descr="Original.png">
            <a:extLst>
              <a:ext uri="{FF2B5EF4-FFF2-40B4-BE49-F238E27FC236}">
                <a16:creationId xmlns:a16="http://schemas.microsoft.com/office/drawing/2014/main" id="{7C537406-F8DA-4A02-8EDB-ED57E027C0E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1142976" y="428604"/>
            <a:ext cx="1157302" cy="910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41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33"/>
          <p:cNvSpPr>
            <a:spLocks noChangeArrowheads="1"/>
          </p:cNvSpPr>
          <p:nvPr/>
        </p:nvSpPr>
        <p:spPr bwMode="auto">
          <a:xfrm>
            <a:off x="2709281" y="1932109"/>
            <a:ext cx="5292000" cy="252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6350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2000" tIns="0" rIns="0" bIns="0" anchor="ctr"/>
          <a:lstStyle/>
          <a:p>
            <a:pPr marL="178975" indent="-178975" defTabSz="859079" latinLnBrk="0">
              <a:lnSpc>
                <a:spcPct val="110000"/>
              </a:lnSpc>
              <a:spcBef>
                <a:spcPts val="282"/>
              </a:spcBef>
              <a:buFont typeface="Wingdings" pitchFamily="2" charset="2"/>
              <a:buChar char="Ø"/>
              <a:defRPr/>
            </a:pP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2020</a:t>
            </a: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년 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12</a:t>
            </a: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월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7~8</a:t>
            </a: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일</a:t>
            </a:r>
            <a:endParaRPr lang="en-US" altLang="ko-KR" sz="1200" kern="0" dirty="0">
              <a:solidFill>
                <a:sysClr val="windowText" lastClr="000000"/>
              </a:solidFill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47" name="AutoShape 95"/>
          <p:cNvSpPr>
            <a:spLocks noChangeArrowheads="1"/>
          </p:cNvSpPr>
          <p:nvPr/>
        </p:nvSpPr>
        <p:spPr bwMode="auto">
          <a:xfrm>
            <a:off x="2709281" y="2335728"/>
            <a:ext cx="5292000" cy="252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6350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2000" tIns="0" rIns="0" bIns="0" anchor="ctr"/>
          <a:lstStyle/>
          <a:p>
            <a:pPr marL="178975" indent="-178975" defTabSz="859079" latinLnBrk="0">
              <a:lnSpc>
                <a:spcPct val="110000"/>
              </a:lnSpc>
              <a:spcBef>
                <a:spcPts val="282"/>
              </a:spcBef>
              <a:buFont typeface="Wingdings" pitchFamily="2" charset="2"/>
              <a:buChar char="Ø"/>
              <a:defRPr/>
            </a:pPr>
            <a:r>
              <a:rPr lang="ko-KR" altLang="en-US" sz="1200" dirty="0">
                <a:latin typeface="HY동녘B" pitchFamily="18" charset="-127"/>
                <a:ea typeface="HY동녘B" pitchFamily="18" charset="-127"/>
              </a:rPr>
              <a:t>구조화된 설문지를 이용한  무선 </a:t>
            </a:r>
            <a:r>
              <a:rPr lang="en-US" altLang="ko-KR" sz="1200" dirty="0">
                <a:latin typeface="HY동녘B" pitchFamily="18" charset="-127"/>
                <a:ea typeface="HY동녘B" pitchFamily="18" charset="-127"/>
              </a:rPr>
              <a:t>100% </a:t>
            </a:r>
            <a:r>
              <a:rPr lang="ko-KR" altLang="en-US" sz="1200" dirty="0">
                <a:latin typeface="HY동녘B" pitchFamily="18" charset="-127"/>
                <a:ea typeface="HY동녘B" pitchFamily="18" charset="-127"/>
              </a:rPr>
              <a:t>자동응답</a:t>
            </a:r>
            <a:r>
              <a:rPr lang="en-US" altLang="ko-KR" sz="1200" dirty="0">
                <a:latin typeface="HY동녘B" pitchFamily="18" charset="-127"/>
                <a:ea typeface="HY동녘B" pitchFamily="18" charset="-127"/>
              </a:rPr>
              <a:t> </a:t>
            </a:r>
          </a:p>
        </p:txBody>
      </p:sp>
      <p:sp>
        <p:nvSpPr>
          <p:cNvPr id="50" name="AutoShape 95"/>
          <p:cNvSpPr>
            <a:spLocks noChangeArrowheads="1"/>
          </p:cNvSpPr>
          <p:nvPr/>
        </p:nvSpPr>
        <p:spPr bwMode="auto">
          <a:xfrm>
            <a:off x="2709281" y="2744449"/>
            <a:ext cx="5292000" cy="252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6350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2000" tIns="0" rIns="0" bIns="0" anchor="ctr"/>
          <a:lstStyle/>
          <a:p>
            <a:pPr marL="178975" indent="-178975" defTabSz="859079" latinLnBrk="0">
              <a:lnSpc>
                <a:spcPct val="110000"/>
              </a:lnSpc>
              <a:spcBef>
                <a:spcPts val="282"/>
              </a:spcBef>
              <a:buFont typeface="Wingdings" pitchFamily="2" charset="2"/>
              <a:buChar char="Ø"/>
              <a:defRPr/>
            </a:pP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전국 만 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18</a:t>
            </a: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세 이상 성인 남녀 </a:t>
            </a:r>
          </a:p>
        </p:txBody>
      </p:sp>
      <p:sp>
        <p:nvSpPr>
          <p:cNvPr id="53" name="AutoShape 95"/>
          <p:cNvSpPr>
            <a:spLocks noChangeArrowheads="1"/>
          </p:cNvSpPr>
          <p:nvPr/>
        </p:nvSpPr>
        <p:spPr bwMode="auto">
          <a:xfrm>
            <a:off x="2709281" y="3158733"/>
            <a:ext cx="5292000" cy="252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6350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2000" tIns="0" rIns="0" bIns="0" anchor="ctr"/>
          <a:lstStyle/>
          <a:p>
            <a:pPr marL="178975" indent="-178975" defTabSz="859079" latinLnBrk="0">
              <a:lnSpc>
                <a:spcPct val="110000"/>
              </a:lnSpc>
              <a:spcBef>
                <a:spcPts val="282"/>
              </a:spcBef>
              <a:buFont typeface="Wingdings" pitchFamily="2" charset="2"/>
              <a:buChar char="Ø"/>
              <a:defRPr/>
            </a:pP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1040</a:t>
            </a: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명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(</a:t>
            </a: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가중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1000</a:t>
            </a: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명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)</a:t>
            </a: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 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>
            <a:off x="2709281" y="3562811"/>
            <a:ext cx="5292000" cy="252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6350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2000" tIns="0" rIns="0" bIns="0" anchor="ctr"/>
          <a:lstStyle/>
          <a:p>
            <a:pPr marL="178975" indent="-178975" defTabSz="859079" latinLnBrk="0">
              <a:lnSpc>
                <a:spcPct val="110000"/>
              </a:lnSpc>
              <a:spcBef>
                <a:spcPts val="282"/>
              </a:spcBef>
              <a:buFont typeface="Wingdings" pitchFamily="2" charset="2"/>
              <a:buChar char="Ø"/>
              <a:defRPr/>
            </a:pP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성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연령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지역별 인구 비례 할당 추출 무선 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RDD</a:t>
            </a:r>
            <a:endParaRPr lang="ko-KR" altLang="en-US" sz="1200" kern="0" dirty="0">
              <a:solidFill>
                <a:sysClr val="windowText" lastClr="000000"/>
              </a:solidFill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59" name="AutoShape 95"/>
          <p:cNvSpPr>
            <a:spLocks noChangeArrowheads="1"/>
          </p:cNvSpPr>
          <p:nvPr/>
        </p:nvSpPr>
        <p:spPr bwMode="auto">
          <a:xfrm>
            <a:off x="2709281" y="3968905"/>
            <a:ext cx="5292000" cy="252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6350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2000" tIns="0" rIns="0" bIns="0" anchor="ctr"/>
          <a:lstStyle/>
          <a:p>
            <a:pPr marL="178975" indent="-178975" defTabSz="859079" latinLnBrk="0">
              <a:lnSpc>
                <a:spcPct val="110000"/>
              </a:lnSpc>
              <a:spcBef>
                <a:spcPts val="282"/>
              </a:spcBef>
              <a:buFont typeface="Wingdings" pitchFamily="2" charset="2"/>
              <a:buChar char="Ø"/>
              <a:defRPr/>
            </a:pP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95% </a:t>
            </a: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신뢰수준 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±3.1%p</a:t>
            </a:r>
            <a:endParaRPr lang="ko-KR" altLang="en-US" sz="1200" kern="0" dirty="0">
              <a:solidFill>
                <a:sysClr val="windowText" lastClr="000000"/>
              </a:solidFill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62" name="AutoShape 95"/>
          <p:cNvSpPr>
            <a:spLocks noChangeArrowheads="1"/>
          </p:cNvSpPr>
          <p:nvPr/>
        </p:nvSpPr>
        <p:spPr bwMode="auto">
          <a:xfrm>
            <a:off x="2709281" y="4373753"/>
            <a:ext cx="5292000" cy="252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6350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2000" tIns="0" rIns="0" bIns="0" anchor="ctr"/>
          <a:lstStyle/>
          <a:p>
            <a:pPr marL="178975" indent="-178975" defTabSz="859079" latinLnBrk="0">
              <a:lnSpc>
                <a:spcPct val="110000"/>
              </a:lnSpc>
              <a:spcBef>
                <a:spcPts val="282"/>
              </a:spcBef>
              <a:buFont typeface="Wingdings" pitchFamily="2" charset="2"/>
              <a:buChar char="Ø"/>
              <a:defRPr/>
            </a:pP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5.9%</a:t>
            </a:r>
            <a:endParaRPr lang="ko-KR" altLang="en-US" sz="1200" kern="0" dirty="0">
              <a:solidFill>
                <a:sysClr val="windowText" lastClr="000000"/>
              </a:solidFill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65" name="AutoShape 95"/>
          <p:cNvSpPr>
            <a:spLocks noChangeArrowheads="1"/>
          </p:cNvSpPr>
          <p:nvPr/>
        </p:nvSpPr>
        <p:spPr bwMode="auto">
          <a:xfrm>
            <a:off x="2709281" y="4753572"/>
            <a:ext cx="5292000" cy="252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6350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2000" tIns="0" rIns="0" bIns="0" anchor="ctr"/>
          <a:lstStyle/>
          <a:p>
            <a:pPr marL="178975" indent="-178975" defTabSz="859079" latinLnBrk="0">
              <a:lnSpc>
                <a:spcPct val="110000"/>
              </a:lnSpc>
              <a:spcBef>
                <a:spcPts val="282"/>
              </a:spcBef>
              <a:buFont typeface="Wingdings" pitchFamily="2" charset="2"/>
              <a:buChar char="Ø"/>
              <a:defRPr/>
            </a:pP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㈜ 알 앤 써 치 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/ (</a:t>
            </a: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주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) </a:t>
            </a:r>
            <a:r>
              <a:rPr lang="ko-KR" altLang="en-US" sz="1200" kern="0" dirty="0" err="1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데일리안</a:t>
            </a:r>
            <a:endParaRPr lang="ko-KR" altLang="en-US" sz="1200" kern="0" dirty="0">
              <a:solidFill>
                <a:sysClr val="windowText" lastClr="000000"/>
              </a:solidFill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33" name="AutoShape 95"/>
          <p:cNvSpPr>
            <a:spLocks noChangeArrowheads="1"/>
          </p:cNvSpPr>
          <p:nvPr/>
        </p:nvSpPr>
        <p:spPr bwMode="auto">
          <a:xfrm>
            <a:off x="2709281" y="5157192"/>
            <a:ext cx="5292000" cy="252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6350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2000" tIns="0" rIns="0" bIns="0" anchor="ctr"/>
          <a:lstStyle/>
          <a:p>
            <a:pPr marL="178975" indent="-178975" defTabSz="859079" latinLnBrk="0">
              <a:lnSpc>
                <a:spcPct val="110000"/>
              </a:lnSpc>
              <a:spcBef>
                <a:spcPts val="282"/>
              </a:spcBef>
              <a:buFont typeface="Wingdings" pitchFamily="2" charset="2"/>
              <a:buChar char="Ø"/>
              <a:defRPr/>
            </a:pP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성별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연령별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지역별 가중 값 부여 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(</a:t>
            </a:r>
            <a:r>
              <a:rPr lang="ko-KR" altLang="en-US" sz="1200" kern="0" dirty="0" err="1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셀가중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 </a:t>
            </a:r>
            <a:r>
              <a:rPr lang="en-US" altLang="ko-KR" sz="8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2020</a:t>
            </a:r>
            <a:r>
              <a:rPr lang="ko-KR" altLang="en-US" sz="8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년 </a:t>
            </a:r>
            <a:r>
              <a:rPr lang="en-US" altLang="ko-KR" sz="8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2</a:t>
            </a:r>
            <a:r>
              <a:rPr lang="ko-KR" altLang="en-US" sz="8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월말 </a:t>
            </a:r>
            <a:r>
              <a:rPr lang="ko-KR" altLang="en-US" sz="800" kern="0" dirty="0" err="1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행정안전부</a:t>
            </a:r>
            <a:r>
              <a:rPr lang="ko-KR" altLang="en-US" sz="8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 발표 주민등록 인구 기준</a:t>
            </a:r>
            <a:r>
              <a:rPr lang="en-US" altLang="ko-KR" sz="8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)</a:t>
            </a:r>
            <a:endParaRPr lang="ko-KR" altLang="en-US" sz="800" kern="0" dirty="0">
              <a:solidFill>
                <a:sysClr val="windowText" lastClr="000000"/>
              </a:solidFill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22" name="AutoShape 33"/>
          <p:cNvSpPr>
            <a:spLocks noChangeArrowheads="1"/>
          </p:cNvSpPr>
          <p:nvPr/>
        </p:nvSpPr>
        <p:spPr bwMode="auto">
          <a:xfrm>
            <a:off x="2709281" y="1533029"/>
            <a:ext cx="5292000" cy="252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6350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2000" tIns="0" rIns="0" bIns="0" anchor="ctr"/>
          <a:lstStyle/>
          <a:p>
            <a:pPr fontAlgn="base"/>
            <a:r>
              <a:rPr lang="en-US" altLang="ko-KR" sz="1200" dirty="0">
                <a:latin typeface="HY동녘B" pitchFamily="18" charset="-127"/>
                <a:ea typeface="HY동녘B" pitchFamily="18" charset="-127"/>
              </a:rPr>
              <a:t>  </a:t>
            </a:r>
            <a:r>
              <a:rPr lang="ko-KR" altLang="en-US" sz="1200" dirty="0" err="1">
                <a:latin typeface="HY동녘B" pitchFamily="18" charset="-127"/>
                <a:ea typeface="HY동녘B" pitchFamily="18" charset="-127"/>
              </a:rPr>
              <a:t>알앤써치</a:t>
            </a:r>
            <a:r>
              <a:rPr lang="ko-KR" altLang="en-US" sz="1200" dirty="0">
                <a:latin typeface="HY동녘B" pitchFamily="18" charset="-127"/>
                <a:ea typeface="HY동녘B" pitchFamily="18" charset="-127"/>
              </a:rPr>
              <a:t> 바로미터 </a:t>
            </a:r>
            <a:r>
              <a:rPr lang="en-US" altLang="ko-KR" sz="1200" dirty="0">
                <a:latin typeface="HY동녘B" pitchFamily="18" charset="-127"/>
                <a:ea typeface="HY동녘B" pitchFamily="18" charset="-127"/>
              </a:rPr>
              <a:t>12</a:t>
            </a:r>
            <a:r>
              <a:rPr lang="ko-KR" altLang="en-US" sz="1200" dirty="0">
                <a:latin typeface="HY동녘B" pitchFamily="18" charset="-127"/>
                <a:ea typeface="HY동녘B" pitchFamily="18" charset="-127"/>
              </a:rPr>
              <a:t>월 </a:t>
            </a:r>
            <a:r>
              <a:rPr lang="en-US" altLang="ko-KR" sz="1200" dirty="0">
                <a:latin typeface="HY동녘B" pitchFamily="18" charset="-127"/>
                <a:ea typeface="HY동녘B" pitchFamily="18" charset="-127"/>
              </a:rPr>
              <a:t>2</a:t>
            </a:r>
            <a:r>
              <a:rPr lang="ko-KR" altLang="en-US" sz="1200" dirty="0">
                <a:latin typeface="HY동녘B" pitchFamily="18" charset="-127"/>
                <a:ea typeface="HY동녘B" pitchFamily="18" charset="-127"/>
              </a:rPr>
              <a:t>주차</a:t>
            </a:r>
            <a:r>
              <a:rPr lang="en-US" altLang="ko-KR" sz="1200" dirty="0">
                <a:latin typeface="HY동녘B" pitchFamily="18" charset="-127"/>
                <a:ea typeface="HY동녘B" pitchFamily="18" charset="-127"/>
              </a:rPr>
              <a:t>(2020</a:t>
            </a:r>
            <a:r>
              <a:rPr lang="ko-KR" altLang="en-US" sz="1200" dirty="0">
                <a:latin typeface="HY동녘B" pitchFamily="18" charset="-127"/>
                <a:ea typeface="HY동녘B" pitchFamily="18" charset="-127"/>
              </a:rPr>
              <a:t>년</a:t>
            </a:r>
            <a:r>
              <a:rPr lang="en-US" altLang="ko-KR" sz="1200" dirty="0">
                <a:latin typeface="HY동녘B" pitchFamily="18" charset="-127"/>
                <a:ea typeface="HY동녘B" pitchFamily="18" charset="-127"/>
              </a:rPr>
              <a:t>)</a:t>
            </a:r>
            <a:r>
              <a:rPr lang="ko-KR" altLang="en-US" sz="1200" dirty="0">
                <a:latin typeface="HY동녘B" pitchFamily="18" charset="-127"/>
                <a:ea typeface="HY동녘B" pitchFamily="18" charset="-127"/>
              </a:rPr>
              <a:t> </a:t>
            </a:r>
            <a:endParaRPr lang="en-US" altLang="ko-KR" sz="1200" dirty="0"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2826" y="445807"/>
            <a:ext cx="6496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I. </a:t>
            </a:r>
            <a:r>
              <a:rPr lang="ko-KR" altLang="en-US" sz="2400" dirty="0"/>
              <a:t>조사개요</a:t>
            </a:r>
          </a:p>
        </p:txBody>
      </p:sp>
      <p:grpSp>
        <p:nvGrpSpPr>
          <p:cNvPr id="2" name="그룹 3"/>
          <p:cNvGrpSpPr/>
          <p:nvPr/>
        </p:nvGrpSpPr>
        <p:grpSpPr>
          <a:xfrm>
            <a:off x="641996" y="1533029"/>
            <a:ext cx="1853609" cy="3871623"/>
            <a:chOff x="0" y="1204591"/>
            <a:chExt cx="1853609" cy="387162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AutoShape 175"/>
            <p:cNvSpPr>
              <a:spLocks noChangeArrowheads="1"/>
            </p:cNvSpPr>
            <p:nvPr/>
          </p:nvSpPr>
          <p:spPr bwMode="auto">
            <a:xfrm>
              <a:off x="0" y="1608211"/>
              <a:ext cx="1825448" cy="24746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 algn="ctr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88900" h="88900" prst="relaxedInset"/>
            </a:sp3d>
          </p:spPr>
          <p:txBody>
            <a:bodyPr wrap="none" lIns="180000" tIns="0" rIns="0" bIns="0" anchor="ctr"/>
            <a:lstStyle/>
            <a:p>
              <a:pPr latinLnBrk="0"/>
              <a:r>
                <a:rPr lang="en-US" altLang="ko-KR" sz="1300" dirty="0">
                  <a:latin typeface="HY동녘B" pitchFamily="18" charset="-127"/>
                  <a:ea typeface="HY동녘B" pitchFamily="18" charset="-127"/>
                </a:rPr>
                <a:t>2. </a:t>
              </a:r>
              <a:r>
                <a:rPr lang="ko-KR" altLang="en-US" sz="1300" dirty="0">
                  <a:latin typeface="HY동녘B" pitchFamily="18" charset="-127"/>
                  <a:ea typeface="HY동녘B" pitchFamily="18" charset="-127"/>
                </a:rPr>
                <a:t>조사 기간</a:t>
              </a:r>
            </a:p>
          </p:txBody>
        </p:sp>
        <p:sp>
          <p:nvSpPr>
            <p:cNvPr id="48" name="AutoShape 179"/>
            <p:cNvSpPr>
              <a:spLocks noChangeArrowheads="1"/>
            </p:cNvSpPr>
            <p:nvPr/>
          </p:nvSpPr>
          <p:spPr bwMode="auto">
            <a:xfrm>
              <a:off x="248" y="2018363"/>
              <a:ext cx="1825200" cy="24840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 algn="ctr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88900" h="88900" prst="relaxedInset"/>
            </a:sp3d>
          </p:spPr>
          <p:txBody>
            <a:bodyPr wrap="none" lIns="180000" tIns="0" rIns="0" bIns="0" anchor="ctr"/>
            <a:lstStyle/>
            <a:p>
              <a:pPr latinLnBrk="0"/>
              <a:r>
                <a:rPr lang="en-US" altLang="ko-KR" sz="1300" dirty="0">
                  <a:latin typeface="HY동녘B" pitchFamily="18" charset="-127"/>
                  <a:ea typeface="HY동녘B" pitchFamily="18" charset="-127"/>
                </a:rPr>
                <a:t>3. </a:t>
              </a:r>
              <a:r>
                <a:rPr lang="ko-KR" altLang="en-US" sz="1300" dirty="0">
                  <a:latin typeface="HY동녘B" pitchFamily="18" charset="-127"/>
                  <a:ea typeface="HY동녘B" pitchFamily="18" charset="-127"/>
                </a:rPr>
                <a:t>조사 방법</a:t>
              </a:r>
            </a:p>
          </p:txBody>
        </p:sp>
        <p:sp>
          <p:nvSpPr>
            <p:cNvPr id="51" name="AutoShape 179"/>
            <p:cNvSpPr>
              <a:spLocks noChangeArrowheads="1"/>
            </p:cNvSpPr>
            <p:nvPr/>
          </p:nvSpPr>
          <p:spPr bwMode="auto">
            <a:xfrm>
              <a:off x="10845" y="2419611"/>
              <a:ext cx="1825200" cy="24840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 algn="ctr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88900" h="88900" prst="relaxedInset"/>
            </a:sp3d>
          </p:spPr>
          <p:txBody>
            <a:bodyPr wrap="none" lIns="180000" tIns="0" rIns="0" bIns="0" anchor="ctr"/>
            <a:lstStyle/>
            <a:p>
              <a:pPr latinLnBrk="0"/>
              <a:r>
                <a:rPr lang="en-US" altLang="ko-KR" sz="1300" dirty="0">
                  <a:latin typeface="HY동녘B" pitchFamily="18" charset="-127"/>
                  <a:ea typeface="HY동녘B" pitchFamily="18" charset="-127"/>
                </a:rPr>
                <a:t>4. </a:t>
              </a:r>
              <a:r>
                <a:rPr lang="ko-KR" altLang="en-US" sz="1300" dirty="0">
                  <a:latin typeface="HY동녘B" pitchFamily="18" charset="-127"/>
                  <a:ea typeface="HY동녘B" pitchFamily="18" charset="-127"/>
                </a:rPr>
                <a:t>조사 대상</a:t>
              </a:r>
            </a:p>
          </p:txBody>
        </p:sp>
        <p:sp>
          <p:nvSpPr>
            <p:cNvPr id="23" name="AutoShape 175"/>
            <p:cNvSpPr>
              <a:spLocks noChangeArrowheads="1"/>
            </p:cNvSpPr>
            <p:nvPr/>
          </p:nvSpPr>
          <p:spPr bwMode="auto">
            <a:xfrm>
              <a:off x="0" y="1204591"/>
              <a:ext cx="1825448" cy="24746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 algn="ctr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88900" h="88900" prst="relaxedInset"/>
            </a:sp3d>
          </p:spPr>
          <p:txBody>
            <a:bodyPr wrap="none" lIns="180000" tIns="0" rIns="0" bIns="0" anchor="ctr"/>
            <a:lstStyle/>
            <a:p>
              <a:pPr latinLnBrk="0"/>
              <a:r>
                <a:rPr lang="en-US" altLang="ko-KR" sz="1300" dirty="0">
                  <a:latin typeface="HY동녘B" pitchFamily="18" charset="-127"/>
                  <a:ea typeface="HY동녘B" pitchFamily="18" charset="-127"/>
                </a:rPr>
                <a:t>1. </a:t>
              </a:r>
              <a:r>
                <a:rPr lang="ko-KR" altLang="en-US" sz="1300" dirty="0">
                  <a:latin typeface="HY동녘B" pitchFamily="18" charset="-127"/>
                  <a:ea typeface="HY동녘B" pitchFamily="18" charset="-127"/>
                </a:rPr>
                <a:t>조사 명</a:t>
              </a:r>
            </a:p>
          </p:txBody>
        </p:sp>
        <p:sp>
          <p:nvSpPr>
            <p:cNvPr id="24" name="AutoShape 175"/>
            <p:cNvSpPr>
              <a:spLocks noChangeArrowheads="1"/>
            </p:cNvSpPr>
            <p:nvPr/>
          </p:nvSpPr>
          <p:spPr bwMode="auto">
            <a:xfrm>
              <a:off x="17316" y="3233915"/>
              <a:ext cx="1825448" cy="24746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 algn="ctr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88900" h="88900" prst="relaxedInset"/>
            </a:sp3d>
          </p:spPr>
          <p:txBody>
            <a:bodyPr wrap="none" lIns="180000" tIns="0" rIns="0" bIns="0" anchor="ctr"/>
            <a:lstStyle/>
            <a:p>
              <a:pPr latinLnBrk="0"/>
              <a:r>
                <a:rPr lang="en-US" altLang="ko-KR" sz="1300" dirty="0">
                  <a:latin typeface="HY동녘B" pitchFamily="18" charset="-127"/>
                  <a:ea typeface="HY동녘B" pitchFamily="18" charset="-127"/>
                </a:rPr>
                <a:t>6. </a:t>
              </a:r>
              <a:r>
                <a:rPr lang="ko-KR" altLang="en-US" sz="1300" dirty="0">
                  <a:latin typeface="HY동녘B" pitchFamily="18" charset="-127"/>
                  <a:ea typeface="HY동녘B" pitchFamily="18" charset="-127"/>
                </a:rPr>
                <a:t>표본 추출</a:t>
              </a:r>
            </a:p>
          </p:txBody>
        </p:sp>
        <p:sp>
          <p:nvSpPr>
            <p:cNvPr id="25" name="AutoShape 179"/>
            <p:cNvSpPr>
              <a:spLocks noChangeArrowheads="1"/>
            </p:cNvSpPr>
            <p:nvPr/>
          </p:nvSpPr>
          <p:spPr bwMode="auto">
            <a:xfrm>
              <a:off x="17564" y="3644067"/>
              <a:ext cx="1825200" cy="24840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 algn="ctr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88900" h="88900" prst="relaxedInset"/>
            </a:sp3d>
          </p:spPr>
          <p:txBody>
            <a:bodyPr wrap="none" lIns="180000" tIns="0" rIns="0" bIns="0" anchor="ctr"/>
            <a:lstStyle/>
            <a:p>
              <a:pPr latinLnBrk="0"/>
              <a:r>
                <a:rPr lang="en-US" altLang="ko-KR" sz="1300" dirty="0">
                  <a:latin typeface="HY동녘B" pitchFamily="18" charset="-127"/>
                  <a:ea typeface="HY동녘B" pitchFamily="18" charset="-127"/>
                </a:rPr>
                <a:t>7. </a:t>
              </a:r>
              <a:r>
                <a:rPr lang="ko-KR" altLang="en-US" sz="1300" dirty="0">
                  <a:latin typeface="HY동녘B" pitchFamily="18" charset="-127"/>
                  <a:ea typeface="HY동녘B" pitchFamily="18" charset="-127"/>
                </a:rPr>
                <a:t>표본 오차</a:t>
              </a:r>
            </a:p>
          </p:txBody>
        </p:sp>
        <p:sp>
          <p:nvSpPr>
            <p:cNvPr id="26" name="AutoShape 179"/>
            <p:cNvSpPr>
              <a:spLocks noChangeArrowheads="1"/>
            </p:cNvSpPr>
            <p:nvPr/>
          </p:nvSpPr>
          <p:spPr bwMode="auto">
            <a:xfrm>
              <a:off x="28161" y="4045315"/>
              <a:ext cx="1825200" cy="24840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 algn="ctr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88900" h="88900" prst="relaxedInset"/>
            </a:sp3d>
          </p:spPr>
          <p:txBody>
            <a:bodyPr wrap="none" lIns="180000" tIns="0" rIns="0" bIns="0" anchor="ctr"/>
            <a:lstStyle/>
            <a:p>
              <a:pPr latinLnBrk="0"/>
              <a:r>
                <a:rPr lang="en-US" altLang="ko-KR" sz="1300" dirty="0">
                  <a:latin typeface="HY동녘B" pitchFamily="18" charset="-127"/>
                  <a:ea typeface="HY동녘B" pitchFamily="18" charset="-127"/>
                </a:rPr>
                <a:t>8. </a:t>
              </a:r>
              <a:r>
                <a:rPr lang="ko-KR" altLang="en-US" sz="1300" dirty="0">
                  <a:latin typeface="HY동녘B" pitchFamily="18" charset="-127"/>
                  <a:ea typeface="HY동녘B" pitchFamily="18" charset="-127"/>
                </a:rPr>
                <a:t>응 답 율</a:t>
              </a:r>
            </a:p>
          </p:txBody>
        </p:sp>
        <p:sp>
          <p:nvSpPr>
            <p:cNvPr id="27" name="AutoShape 175"/>
            <p:cNvSpPr>
              <a:spLocks noChangeArrowheads="1"/>
            </p:cNvSpPr>
            <p:nvPr/>
          </p:nvSpPr>
          <p:spPr bwMode="auto">
            <a:xfrm>
              <a:off x="17316" y="2830295"/>
              <a:ext cx="1825448" cy="24746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 algn="ctr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88900" h="88900" prst="relaxedInset"/>
            </a:sp3d>
          </p:spPr>
          <p:txBody>
            <a:bodyPr wrap="none" lIns="180000" tIns="0" rIns="0" bIns="0" anchor="ctr"/>
            <a:lstStyle/>
            <a:p>
              <a:pPr latinLnBrk="0"/>
              <a:r>
                <a:rPr lang="en-US" altLang="ko-KR" sz="1300" dirty="0">
                  <a:latin typeface="HY동녘B" pitchFamily="18" charset="-127"/>
                  <a:ea typeface="HY동녘B" pitchFamily="18" charset="-127"/>
                </a:rPr>
                <a:t>5. </a:t>
              </a:r>
              <a:r>
                <a:rPr lang="ko-KR" altLang="en-US" sz="1300" dirty="0">
                  <a:latin typeface="HY동녘B" pitchFamily="18" charset="-127"/>
                  <a:ea typeface="HY동녘B" pitchFamily="18" charset="-127"/>
                </a:rPr>
                <a:t>표본 크기</a:t>
              </a:r>
            </a:p>
          </p:txBody>
        </p:sp>
        <p:sp>
          <p:nvSpPr>
            <p:cNvPr id="30" name="AutoShape 175"/>
            <p:cNvSpPr>
              <a:spLocks noChangeArrowheads="1"/>
            </p:cNvSpPr>
            <p:nvPr/>
          </p:nvSpPr>
          <p:spPr bwMode="auto">
            <a:xfrm>
              <a:off x="28161" y="4828754"/>
              <a:ext cx="1825448" cy="24746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 algn="ctr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88900" h="88900" prst="relaxedInset"/>
            </a:sp3d>
          </p:spPr>
          <p:txBody>
            <a:bodyPr wrap="none" lIns="180000" tIns="0" rIns="0" bIns="0" anchor="ctr"/>
            <a:lstStyle/>
            <a:p>
              <a:pPr latinLnBrk="0"/>
              <a:r>
                <a:rPr lang="en-US" altLang="ko-KR" sz="1300" dirty="0">
                  <a:latin typeface="HY동녘B" pitchFamily="18" charset="-127"/>
                  <a:ea typeface="HY동녘B" pitchFamily="18" charset="-127"/>
                </a:rPr>
                <a:t>10. </a:t>
              </a:r>
              <a:r>
                <a:rPr lang="ko-KR" altLang="en-US" sz="1300" dirty="0">
                  <a:latin typeface="HY동녘B" pitchFamily="18" charset="-127"/>
                  <a:ea typeface="HY동녘B" pitchFamily="18" charset="-127"/>
                </a:rPr>
                <a:t>통계보정</a:t>
              </a:r>
            </a:p>
          </p:txBody>
        </p:sp>
        <p:sp>
          <p:nvSpPr>
            <p:cNvPr id="36" name="AutoShape 175"/>
            <p:cNvSpPr>
              <a:spLocks noChangeArrowheads="1"/>
            </p:cNvSpPr>
            <p:nvPr/>
          </p:nvSpPr>
          <p:spPr bwMode="auto">
            <a:xfrm>
              <a:off x="28161" y="4425134"/>
              <a:ext cx="1825448" cy="24746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 algn="ctr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88900" h="88900" prst="relaxedInset"/>
            </a:sp3d>
          </p:spPr>
          <p:txBody>
            <a:bodyPr wrap="none" lIns="180000" tIns="0" rIns="0" bIns="0" anchor="ctr"/>
            <a:lstStyle/>
            <a:p>
              <a:pPr latinLnBrk="0"/>
              <a:r>
                <a:rPr lang="en-US" altLang="ko-KR" sz="1300" dirty="0">
                  <a:latin typeface="HY동녘B" pitchFamily="18" charset="-127"/>
                  <a:ea typeface="HY동녘B" pitchFamily="18" charset="-127"/>
                </a:rPr>
                <a:t>9. </a:t>
              </a:r>
              <a:r>
                <a:rPr lang="ko-KR" altLang="en-US" sz="1300" dirty="0">
                  <a:latin typeface="HY동녘B" pitchFamily="18" charset="-127"/>
                  <a:ea typeface="HY동녘B" pitchFamily="18" charset="-127"/>
                </a:rPr>
                <a:t>조사기관</a:t>
              </a:r>
              <a:r>
                <a:rPr lang="en-US" altLang="ko-KR" sz="1300" dirty="0">
                  <a:latin typeface="HY동녘B" pitchFamily="18" charset="-127"/>
                  <a:ea typeface="HY동녘B" pitchFamily="18" charset="-127"/>
                </a:rPr>
                <a:t>/</a:t>
              </a:r>
              <a:r>
                <a:rPr lang="ko-KR" altLang="en-US" sz="1300" dirty="0">
                  <a:latin typeface="HY동녘B" pitchFamily="18" charset="-127"/>
                  <a:ea typeface="HY동녘B" pitchFamily="18" charset="-127"/>
                </a:rPr>
                <a:t>의 </a:t>
              </a:r>
              <a:r>
                <a:rPr lang="ko-KR" altLang="en-US" sz="1300" dirty="0" err="1">
                  <a:latin typeface="HY동녘B" pitchFamily="18" charset="-127"/>
                  <a:ea typeface="HY동녘B" pitchFamily="18" charset="-127"/>
                </a:rPr>
                <a:t>뢰</a:t>
              </a:r>
              <a:r>
                <a:rPr lang="ko-KR" altLang="en-US" sz="1300" dirty="0">
                  <a:latin typeface="HY동녘B" pitchFamily="18" charset="-127"/>
                  <a:ea typeface="HY동녘B" pitchFamily="18" charset="-127"/>
                </a:rPr>
                <a:t> 처</a:t>
              </a:r>
            </a:p>
          </p:txBody>
        </p:sp>
      </p:grpSp>
      <p:sp>
        <p:nvSpPr>
          <p:cNvPr id="29" name="AutoShape 95"/>
          <p:cNvSpPr>
            <a:spLocks noChangeArrowheads="1"/>
          </p:cNvSpPr>
          <p:nvPr/>
        </p:nvSpPr>
        <p:spPr bwMode="auto">
          <a:xfrm>
            <a:off x="2709281" y="5560812"/>
            <a:ext cx="5292000" cy="252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6350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2000" tIns="0" rIns="0" bIns="0" anchor="ctr"/>
          <a:lstStyle/>
          <a:p>
            <a:pPr marL="178975" indent="-178975" defTabSz="859079" latinLnBrk="0">
              <a:lnSpc>
                <a:spcPct val="110000"/>
              </a:lnSpc>
              <a:spcBef>
                <a:spcPts val="282"/>
              </a:spcBef>
              <a:buFont typeface="Wingdings" pitchFamily="2" charset="2"/>
              <a:buChar char="Ø"/>
              <a:defRPr/>
            </a:pP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자세한 내용은 </a:t>
            </a:r>
            <a:r>
              <a:rPr lang="ko-KR" altLang="en-US" sz="1200" kern="0" dirty="0" err="1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알앤써치</a:t>
            </a:r>
            <a:r>
              <a:rPr lang="ko-KR" altLang="en-US" sz="1200" kern="0" dirty="0">
                <a:solidFill>
                  <a:sysClr val="windowText" lastClr="000000"/>
                </a:solidFill>
                <a:latin typeface="HY동녘B" pitchFamily="18" charset="-127"/>
                <a:ea typeface="HY동녘B" pitchFamily="18" charset="-127"/>
              </a:rPr>
              <a:t>                                      에서 확인바람</a:t>
            </a:r>
            <a:endParaRPr lang="ko-KR" altLang="en-US" sz="800" kern="0" dirty="0">
              <a:solidFill>
                <a:sysClr val="windowText" lastClr="000000"/>
              </a:solidFill>
              <a:latin typeface="HY동녘B" pitchFamily="18" charset="-127"/>
              <a:ea typeface="HY동녘B" pitchFamily="18" charset="-127"/>
            </a:endParaRPr>
          </a:p>
        </p:txBody>
      </p:sp>
      <p:pic>
        <p:nvPicPr>
          <p:cNvPr id="28" name="그림 27" descr="Original.png">
            <a:extLst>
              <a:ext uri="{FF2B5EF4-FFF2-40B4-BE49-F238E27FC236}">
                <a16:creationId xmlns:a16="http://schemas.microsoft.com/office/drawing/2014/main" id="{7C537406-F8DA-4A02-8EDB-ED57E027C0E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357158" y="142852"/>
            <a:ext cx="1157302" cy="910288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4643438" y="550070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www. rnch.co.kr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952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5500082" y="2075859"/>
            <a:ext cx="3643918" cy="9931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5000628" y="2428868"/>
            <a:ext cx="432047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ko-KR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II.</a:t>
            </a:r>
            <a:r>
              <a:rPr lang="ko-KR" alt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주요조사결과</a:t>
            </a:r>
          </a:p>
        </p:txBody>
      </p:sp>
      <p:pic>
        <p:nvPicPr>
          <p:cNvPr id="5" name="그림 4" descr="Original.png">
            <a:extLst>
              <a:ext uri="{FF2B5EF4-FFF2-40B4-BE49-F238E27FC236}">
                <a16:creationId xmlns:a16="http://schemas.microsoft.com/office/drawing/2014/main" id="{7C537406-F8DA-4A02-8EDB-ED57E027C0E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357686" y="2071678"/>
            <a:ext cx="1157302" cy="1000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7797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928662" y="571480"/>
            <a:ext cx="7321908" cy="313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10000"/>
              </a:lnSpc>
            </a:pPr>
            <a:r>
              <a:rPr lang="ko-KR" altLang="en-US" sz="1400" kern="0" spc="-50" dirty="0">
                <a:solidFill>
                  <a:schemeClr val="accent6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문</a:t>
            </a:r>
            <a:r>
              <a:rPr lang="en-US" altLang="ko-KR" sz="1400" kern="0" spc="-50" dirty="0">
                <a:solidFill>
                  <a:schemeClr val="accent6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1)</a:t>
            </a:r>
            <a:r>
              <a:rPr lang="ko-KR" altLang="en-US" sz="1400" kern="0" spc="-50" dirty="0">
                <a:solidFill>
                  <a:schemeClr val="accent6">
                    <a:lumMod val="7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선생님께서는 문재인 대통령이 대통령으로서 얼마나 국정운영을 잘하고 있다고 보십니까</a:t>
            </a:r>
            <a:r>
              <a:rPr lang="en-US" altLang="ko-KR" sz="1400" kern="0" spc="-5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? </a:t>
            </a:r>
            <a:endParaRPr lang="ko-KR" altLang="en-US" sz="1400" kern="0" dirty="0">
              <a:solidFill>
                <a:srgbClr val="000000"/>
              </a:solidFill>
              <a:latin typeface="한양신명조"/>
            </a:endParaRPr>
          </a:p>
        </p:txBody>
      </p:sp>
      <p:sp>
        <p:nvSpPr>
          <p:cNvPr id="8" name="제목 2"/>
          <p:cNvSpPr>
            <a:spLocks noGrp="1"/>
          </p:cNvSpPr>
          <p:nvPr>
            <p:ph type="ctrTitle"/>
          </p:nvPr>
        </p:nvSpPr>
        <p:spPr>
          <a:xfrm>
            <a:off x="285720" y="0"/>
            <a:ext cx="2446040" cy="702601"/>
          </a:xfrm>
        </p:spPr>
        <p:txBody>
          <a:bodyPr>
            <a:noAutofit/>
          </a:bodyPr>
          <a:lstStyle/>
          <a:p>
            <a:r>
              <a:rPr lang="en-US" sz="2400" dirty="0"/>
              <a:t>1. </a:t>
            </a:r>
            <a:r>
              <a:rPr sz="2400"/>
              <a:t>국</a:t>
            </a:r>
            <a:r>
              <a:rPr lang="ko-KR" altLang="en-US" sz="2400" dirty="0"/>
              <a:t>정 지지율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000100" y="785794"/>
            <a:ext cx="7643866" cy="49180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 latinLnBrk="0"/>
            <a:endParaRPr lang="en-US" altLang="ko-KR" sz="1292" b="1" dirty="0">
              <a:solidFill>
                <a:srgbClr val="0D0D0D"/>
              </a:solidFill>
              <a:latin typeface="Trebuchet MS" pitchFamily="34" charset="0"/>
              <a:ea typeface="맑은 고딕" pitchFamily="50" charset="-127"/>
            </a:endParaRPr>
          </a:p>
          <a:p>
            <a:pPr marL="246191" indent="-246191" latinLnBrk="0">
              <a:spcBef>
                <a:spcPts val="369"/>
              </a:spcBef>
              <a:buFont typeface="산돌고딕B" pitchFamily="18" charset="-127"/>
              <a:buChar char="▷"/>
            </a:pPr>
            <a:r>
              <a:rPr lang="ko-KR" altLang="en-US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문 대통령 의 국정지지율은 </a:t>
            </a: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35.7% </a:t>
            </a:r>
            <a:r>
              <a:rPr lang="ko-KR" altLang="en-US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대 </a:t>
            </a: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59.4% </a:t>
            </a:r>
            <a:r>
              <a:rPr lang="ko-KR" altLang="en-US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로 조사됨</a:t>
            </a: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.</a:t>
            </a:r>
          </a:p>
          <a:p>
            <a:pPr marL="246191" indent="-246191" latinLnBrk="0">
              <a:spcBef>
                <a:spcPts val="369"/>
              </a:spcBef>
            </a:pP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   -&gt; </a:t>
            </a:r>
            <a:r>
              <a:rPr lang="ko-KR" altLang="en-US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긍정평가는 취임이후 최저치로 조사됨</a:t>
            </a: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.</a:t>
            </a:r>
            <a:r>
              <a:rPr lang="ko-KR" altLang="en-US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</a:t>
            </a:r>
            <a:endParaRPr lang="en-US" altLang="ko-KR" sz="1200" dirty="0">
              <a:solidFill>
                <a:srgbClr val="0D0D0D"/>
              </a:solidFill>
              <a:latin typeface="Trebuchet MS" pitchFamily="34" charset="0"/>
              <a:ea typeface="맑은 고딕" pitchFamily="50" charset="-127"/>
            </a:endParaRPr>
          </a:p>
          <a:p>
            <a:pPr marL="246191" indent="-246191" latinLnBrk="0">
              <a:spcBef>
                <a:spcPts val="369"/>
              </a:spcBef>
            </a:pP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   -&gt; </a:t>
            </a:r>
            <a:r>
              <a:rPr lang="ko-KR" altLang="en-US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특히</a:t>
            </a: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, </a:t>
            </a:r>
            <a:r>
              <a:rPr lang="ko-KR" altLang="en-US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부정평가가 </a:t>
            </a: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60%</a:t>
            </a:r>
            <a:r>
              <a:rPr lang="ko-KR" altLang="en-US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선에 육박함</a:t>
            </a:r>
            <a:endParaRPr lang="en-US" altLang="ko-KR" sz="1200" dirty="0">
              <a:solidFill>
                <a:srgbClr val="0D0D0D"/>
              </a:solidFill>
              <a:latin typeface="Trebuchet MS" pitchFamily="34" charset="0"/>
              <a:ea typeface="맑은 고딕" pitchFamily="50" charset="-127"/>
            </a:endParaRPr>
          </a:p>
          <a:p>
            <a:pPr marL="246191" indent="-246191" latinLnBrk="0">
              <a:spcBef>
                <a:spcPts val="369"/>
              </a:spcBef>
            </a:pP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   -&gt; </a:t>
            </a:r>
            <a:r>
              <a:rPr lang="ko-KR" altLang="en-US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검찰개혁논란과 코로나 </a:t>
            </a: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19</a:t>
            </a:r>
            <a:r>
              <a:rPr lang="ko-KR" altLang="en-US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재확산으로 인하여 중보진보층과 진보층에서 지지율 하락을 견인하고 있음    </a:t>
            </a:r>
            <a:endParaRPr lang="en-US" altLang="ko-KR" sz="1200" dirty="0">
              <a:solidFill>
                <a:srgbClr val="0D0D0D"/>
              </a:solidFill>
              <a:latin typeface="Trebuchet MS" pitchFamily="34" charset="0"/>
              <a:ea typeface="맑은 고딕" pitchFamily="50" charset="-127"/>
            </a:endParaRPr>
          </a:p>
          <a:p>
            <a:pPr marL="246191" indent="-246191" latinLnBrk="0">
              <a:spcBef>
                <a:spcPts val="369"/>
              </a:spcBef>
            </a:pPr>
            <a:r>
              <a:rPr lang="ko-KR" altLang="en-US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       </a:t>
            </a:r>
            <a:endParaRPr lang="en-US" altLang="ko-KR" sz="1200" dirty="0">
              <a:solidFill>
                <a:srgbClr val="0D0D0D"/>
              </a:solidFill>
              <a:latin typeface="Trebuchet MS" pitchFamily="34" charset="0"/>
              <a:ea typeface="맑은 고딕" pitchFamily="50" charset="-127"/>
            </a:endParaRPr>
          </a:p>
          <a:p>
            <a:pPr marL="246191" indent="-246191" latinLnBrk="0">
              <a:spcBef>
                <a:spcPts val="369"/>
              </a:spcBef>
            </a:pP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   </a:t>
            </a:r>
          </a:p>
          <a:p>
            <a:pPr marL="246191" indent="-246191" latinLnBrk="0">
              <a:spcBef>
                <a:spcPts val="369"/>
              </a:spcBef>
            </a:pPr>
            <a:endParaRPr lang="en-US" altLang="ko-KR" sz="1200" dirty="0">
              <a:solidFill>
                <a:srgbClr val="0D0D0D"/>
              </a:solidFill>
              <a:latin typeface="Trebuchet MS" pitchFamily="34" charset="0"/>
              <a:ea typeface="맑은 고딕" pitchFamily="50" charset="-127"/>
            </a:endParaRPr>
          </a:p>
          <a:p>
            <a:pPr marL="246191" indent="-246191" latinLnBrk="0">
              <a:spcBef>
                <a:spcPts val="369"/>
              </a:spcBef>
            </a:pPr>
            <a:endParaRPr lang="en-US" altLang="ko-KR" sz="1200" dirty="0">
              <a:solidFill>
                <a:srgbClr val="0D0D0D"/>
              </a:solidFill>
              <a:latin typeface="Trebuchet MS" pitchFamily="34" charset="0"/>
              <a:ea typeface="맑은 고딕" pitchFamily="50" charset="-127"/>
            </a:endParaRPr>
          </a:p>
          <a:p>
            <a:pPr marL="246191" indent="-246191" latinLnBrk="0">
              <a:spcBef>
                <a:spcPts val="369"/>
              </a:spcBef>
            </a:pP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    </a:t>
            </a:r>
          </a:p>
          <a:p>
            <a:pPr marL="246191" indent="-246191" latinLnBrk="0">
              <a:spcBef>
                <a:spcPts val="369"/>
              </a:spcBef>
            </a:pP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   </a:t>
            </a:r>
            <a:r>
              <a:rPr lang="ko-KR" altLang="en-US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</a:t>
            </a:r>
            <a:endParaRPr lang="en-US" altLang="ko-KR" sz="1200" dirty="0">
              <a:solidFill>
                <a:srgbClr val="0D0D0D"/>
              </a:solidFill>
              <a:latin typeface="Trebuchet MS" pitchFamily="34" charset="0"/>
              <a:ea typeface="맑은 고딕" pitchFamily="50" charset="-127"/>
            </a:endParaRPr>
          </a:p>
          <a:p>
            <a:pPr marL="246191" indent="-246191" latinLnBrk="0">
              <a:spcBef>
                <a:spcPts val="369"/>
              </a:spcBef>
            </a:pP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   </a:t>
            </a:r>
          </a:p>
          <a:p>
            <a:pPr marL="246191" indent="-246191" latinLnBrk="0">
              <a:spcBef>
                <a:spcPts val="369"/>
              </a:spcBef>
            </a:pP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  </a:t>
            </a:r>
          </a:p>
          <a:p>
            <a:pPr marL="246191" indent="-246191" latinLnBrk="0">
              <a:spcBef>
                <a:spcPts val="369"/>
              </a:spcBef>
            </a:pPr>
            <a:endParaRPr lang="en-US" altLang="ko-KR" sz="1200" dirty="0">
              <a:solidFill>
                <a:srgbClr val="0D0D0D"/>
              </a:solidFill>
              <a:latin typeface="Trebuchet MS" pitchFamily="34" charset="0"/>
              <a:ea typeface="맑은 고딕" pitchFamily="50" charset="-127"/>
            </a:endParaRPr>
          </a:p>
          <a:p>
            <a:pPr marL="246191" indent="-246191" latinLnBrk="0">
              <a:spcBef>
                <a:spcPts val="369"/>
              </a:spcBef>
            </a:pP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 </a:t>
            </a:r>
          </a:p>
          <a:p>
            <a:pPr marL="246191" indent="-246191" latinLnBrk="0">
              <a:spcBef>
                <a:spcPts val="369"/>
              </a:spcBef>
            </a:pP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  </a:t>
            </a:r>
          </a:p>
          <a:p>
            <a:pPr marL="246191" indent="-246191" latinLnBrk="0">
              <a:spcBef>
                <a:spcPts val="369"/>
              </a:spcBef>
            </a:pP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   </a:t>
            </a:r>
            <a:r>
              <a:rPr lang="ko-KR" altLang="en-US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</a:t>
            </a:r>
            <a:endParaRPr lang="en-US" altLang="ko-KR" sz="1200" dirty="0">
              <a:solidFill>
                <a:srgbClr val="0D0D0D"/>
              </a:solidFill>
              <a:latin typeface="Trebuchet MS" pitchFamily="34" charset="0"/>
              <a:ea typeface="맑은 고딕" pitchFamily="50" charset="-127"/>
            </a:endParaRPr>
          </a:p>
          <a:p>
            <a:pPr marL="246191" indent="-246191" latinLnBrk="0">
              <a:spcBef>
                <a:spcPts val="369"/>
              </a:spcBef>
            </a:pP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 </a:t>
            </a:r>
            <a:r>
              <a:rPr lang="ko-KR" altLang="en-US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</a:t>
            </a: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  </a:t>
            </a:r>
          </a:p>
          <a:p>
            <a:pPr marL="246191" indent="-246191" latinLnBrk="0">
              <a:spcBef>
                <a:spcPts val="369"/>
              </a:spcBef>
            </a:pPr>
            <a:r>
              <a:rPr lang="ko-KR" altLang="en-US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</a:t>
            </a: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</a:t>
            </a:r>
          </a:p>
          <a:p>
            <a:pPr marL="246191" indent="-246191" latinLnBrk="0">
              <a:spcBef>
                <a:spcPts val="369"/>
              </a:spcBef>
            </a:pP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  </a:t>
            </a:r>
          </a:p>
          <a:p>
            <a:pPr marL="246191" indent="-246191" latinLnBrk="0">
              <a:spcBef>
                <a:spcPts val="369"/>
              </a:spcBef>
            </a:pPr>
            <a:r>
              <a:rPr lang="en-US" altLang="ko-KR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     </a:t>
            </a:r>
            <a:r>
              <a:rPr lang="ko-KR" altLang="en-US" sz="1200" dirty="0">
                <a:solidFill>
                  <a:srgbClr val="0D0D0D"/>
                </a:solidFill>
                <a:latin typeface="Trebuchet MS" pitchFamily="34" charset="0"/>
                <a:ea typeface="맑은 고딕" pitchFamily="50" charset="-127"/>
              </a:rPr>
              <a:t> </a:t>
            </a:r>
            <a:endParaRPr lang="en-US" altLang="ko-KR" sz="12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0" y="2928934"/>
            <a:ext cx="9144000" cy="3071834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pic>
        <p:nvPicPr>
          <p:cNvPr id="18" name="Picture 8" descr="문재인 대통령 워싱턴 도착, 트럼프 대통령과 회담…네 번째 한미정상회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2" y="3357562"/>
            <a:ext cx="1905000" cy="2071702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786182" y="292893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 </a:t>
            </a:r>
            <a:r>
              <a:rPr lang="ko-KR" altLang="en-US" sz="800" dirty="0"/>
              <a:t>긍정</a:t>
            </a:r>
          </a:p>
        </p:txBody>
      </p:sp>
      <p:cxnSp>
        <p:nvCxnSpPr>
          <p:cNvPr id="23" name="직선 연결선 22"/>
          <p:cNvCxnSpPr/>
          <p:nvPr/>
        </p:nvCxnSpPr>
        <p:spPr>
          <a:xfrm>
            <a:off x="3857620" y="3143248"/>
            <a:ext cx="142876" cy="1588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43438" y="292893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 </a:t>
            </a:r>
            <a:r>
              <a:rPr lang="ko-KR" altLang="en-US" sz="800" dirty="0"/>
              <a:t>부정</a:t>
            </a:r>
          </a:p>
        </p:txBody>
      </p:sp>
      <p:cxnSp>
        <p:nvCxnSpPr>
          <p:cNvPr id="25" name="직선 연결선 24"/>
          <p:cNvCxnSpPr/>
          <p:nvPr/>
        </p:nvCxnSpPr>
        <p:spPr>
          <a:xfrm>
            <a:off x="4643438" y="3143248"/>
            <a:ext cx="142876" cy="1588"/>
          </a:xfrm>
          <a:prstGeom prst="line">
            <a:avLst/>
          </a:prstGeom>
          <a:ln w="2540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6072206"/>
            <a:ext cx="100446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1</a:t>
            </a:r>
            <a:r>
              <a:rPr lang="ko-KR" altLang="en-US" sz="900" dirty="0"/>
              <a:t>월</a:t>
            </a:r>
            <a:r>
              <a:rPr lang="en-US" altLang="ko-KR" sz="900" dirty="0"/>
              <a:t> 1</a:t>
            </a:r>
            <a:r>
              <a:rPr lang="ko-KR" altLang="en-US" sz="900" dirty="0"/>
              <a:t>주           </a:t>
            </a:r>
            <a:r>
              <a:rPr lang="en-US" altLang="ko-KR" sz="900" dirty="0"/>
              <a:t>2</a:t>
            </a:r>
            <a:r>
              <a:rPr lang="ko-KR" altLang="en-US" sz="900" dirty="0"/>
              <a:t>월</a:t>
            </a:r>
            <a:r>
              <a:rPr lang="en-US" altLang="ko-KR" sz="900" dirty="0"/>
              <a:t>1</a:t>
            </a:r>
            <a:r>
              <a:rPr lang="ko-KR" altLang="en-US" sz="900" dirty="0"/>
              <a:t>주</a:t>
            </a:r>
            <a:r>
              <a:rPr lang="en-US" altLang="ko-KR" sz="900" dirty="0"/>
              <a:t>        3</a:t>
            </a:r>
            <a:r>
              <a:rPr lang="ko-KR" altLang="en-US" sz="900" dirty="0"/>
              <a:t>월</a:t>
            </a:r>
            <a:r>
              <a:rPr lang="en-US" altLang="ko-KR" sz="900" dirty="0"/>
              <a:t>1</a:t>
            </a:r>
            <a:r>
              <a:rPr lang="ko-KR" altLang="en-US" sz="900" dirty="0"/>
              <a:t>주 </a:t>
            </a:r>
            <a:r>
              <a:rPr lang="en-US" altLang="ko-KR" sz="900" dirty="0"/>
              <a:t>     4</a:t>
            </a:r>
            <a:r>
              <a:rPr lang="ko-KR" altLang="en-US" sz="900" dirty="0"/>
              <a:t>월</a:t>
            </a:r>
            <a:r>
              <a:rPr lang="en-US" altLang="ko-KR" sz="900" dirty="0"/>
              <a:t>1</a:t>
            </a:r>
            <a:r>
              <a:rPr lang="ko-KR" altLang="en-US" sz="900" dirty="0"/>
              <a:t>주 </a:t>
            </a:r>
            <a:r>
              <a:rPr lang="en-US" altLang="ko-KR" sz="900" dirty="0"/>
              <a:t>4</a:t>
            </a:r>
            <a:r>
              <a:rPr lang="ko-KR" altLang="en-US" sz="900" dirty="0"/>
              <a:t>주</a:t>
            </a:r>
            <a:r>
              <a:rPr lang="en-US" altLang="ko-KR" sz="900" dirty="0"/>
              <a:t>5</a:t>
            </a:r>
            <a:r>
              <a:rPr lang="ko-KR" altLang="en-US" sz="900" dirty="0"/>
              <a:t>주</a:t>
            </a:r>
            <a:r>
              <a:rPr lang="en-US" altLang="ko-KR" sz="900" dirty="0"/>
              <a:t>5</a:t>
            </a:r>
            <a:r>
              <a:rPr lang="ko-KR" altLang="en-US" sz="900" dirty="0"/>
              <a:t>월</a:t>
            </a:r>
            <a:r>
              <a:rPr lang="en-US" altLang="ko-KR" sz="900" dirty="0"/>
              <a:t>1</a:t>
            </a:r>
            <a:r>
              <a:rPr lang="ko-KR" altLang="en-US" sz="900" dirty="0"/>
              <a:t>주  </a:t>
            </a:r>
            <a:r>
              <a:rPr lang="en-US" altLang="ko-KR" sz="900" dirty="0"/>
              <a:t>        6</a:t>
            </a:r>
            <a:r>
              <a:rPr lang="ko-KR" altLang="en-US" sz="900" dirty="0"/>
              <a:t>월</a:t>
            </a:r>
            <a:r>
              <a:rPr lang="en-US" altLang="ko-KR" sz="900" dirty="0"/>
              <a:t>1</a:t>
            </a:r>
            <a:r>
              <a:rPr lang="ko-KR" altLang="en-US" sz="900" dirty="0"/>
              <a:t>주      </a:t>
            </a:r>
            <a:r>
              <a:rPr lang="en-US" altLang="ko-KR" sz="900" dirty="0"/>
              <a:t>7</a:t>
            </a:r>
            <a:r>
              <a:rPr lang="ko-KR" altLang="en-US" sz="900" dirty="0"/>
              <a:t>월</a:t>
            </a:r>
            <a:r>
              <a:rPr lang="en-US" altLang="ko-KR" sz="900" dirty="0"/>
              <a:t>1</a:t>
            </a:r>
            <a:r>
              <a:rPr lang="ko-KR" altLang="en-US" sz="900" dirty="0"/>
              <a:t>주           </a:t>
            </a:r>
            <a:r>
              <a:rPr lang="en-US" altLang="ko-KR" sz="900" dirty="0"/>
              <a:t>8</a:t>
            </a:r>
            <a:r>
              <a:rPr lang="ko-KR" altLang="en-US" sz="900" dirty="0"/>
              <a:t>월</a:t>
            </a:r>
            <a:r>
              <a:rPr lang="en-US" altLang="ko-KR" sz="900" dirty="0"/>
              <a:t>1</a:t>
            </a:r>
            <a:r>
              <a:rPr lang="ko-KR" altLang="en-US" sz="900" dirty="0"/>
              <a:t>주         </a:t>
            </a:r>
            <a:r>
              <a:rPr lang="en-US" altLang="ko-KR" sz="900" dirty="0"/>
              <a:t>9</a:t>
            </a:r>
            <a:r>
              <a:rPr lang="ko-KR" altLang="en-US" sz="900" dirty="0"/>
              <a:t>월</a:t>
            </a:r>
            <a:r>
              <a:rPr lang="en-US" altLang="ko-KR" sz="900" dirty="0"/>
              <a:t>1</a:t>
            </a:r>
            <a:r>
              <a:rPr lang="ko-KR" altLang="en-US" sz="900" dirty="0"/>
              <a:t>주 </a:t>
            </a:r>
            <a:r>
              <a:rPr lang="en-US" altLang="ko-KR" sz="900" dirty="0"/>
              <a:t>            10</a:t>
            </a:r>
            <a:r>
              <a:rPr lang="ko-KR" altLang="en-US" sz="900" dirty="0"/>
              <a:t>월</a:t>
            </a:r>
            <a:r>
              <a:rPr lang="en-US" altLang="ko-KR" sz="900" dirty="0"/>
              <a:t>1</a:t>
            </a:r>
            <a:r>
              <a:rPr lang="ko-KR" altLang="en-US" sz="900" dirty="0"/>
              <a:t>주</a:t>
            </a:r>
            <a:r>
              <a:rPr lang="en-US" altLang="ko-KR" sz="900" dirty="0"/>
              <a:t>          11</a:t>
            </a:r>
            <a:r>
              <a:rPr lang="ko-KR" altLang="en-US" sz="900" dirty="0"/>
              <a:t>월</a:t>
            </a:r>
            <a:r>
              <a:rPr lang="en-US" altLang="ko-KR" sz="900" dirty="0"/>
              <a:t>1</a:t>
            </a:r>
            <a:r>
              <a:rPr lang="ko-KR" altLang="en-US" sz="900" dirty="0"/>
              <a:t>주 </a:t>
            </a:r>
            <a:r>
              <a:rPr lang="en-US" altLang="ko-KR" sz="900" dirty="0"/>
              <a:t>         12</a:t>
            </a:r>
            <a:r>
              <a:rPr lang="ko-KR" altLang="en-US" sz="900" dirty="0"/>
              <a:t>월</a:t>
            </a:r>
            <a:r>
              <a:rPr lang="en-US" altLang="ko-KR" sz="900" dirty="0"/>
              <a:t>1</a:t>
            </a:r>
            <a:r>
              <a:rPr lang="ko-KR" altLang="en-US" sz="900" dirty="0"/>
              <a:t>주  </a:t>
            </a:r>
            <a:r>
              <a:rPr lang="en-US" altLang="ko-KR" sz="900" dirty="0"/>
              <a:t>2</a:t>
            </a:r>
            <a:r>
              <a:rPr lang="ko-KR" altLang="en-US" sz="900" dirty="0"/>
              <a:t>주 </a:t>
            </a:r>
          </a:p>
        </p:txBody>
      </p:sp>
      <p:graphicFrame>
        <p:nvGraphicFramePr>
          <p:cNvPr id="14" name="차트 13"/>
          <p:cNvGraphicFramePr/>
          <p:nvPr/>
        </p:nvGraphicFramePr>
        <p:xfrm>
          <a:off x="0" y="3000372"/>
          <a:ext cx="8595476" cy="2921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5" name="직선 연결선 14"/>
          <p:cNvCxnSpPr/>
          <p:nvPr/>
        </p:nvCxnSpPr>
        <p:spPr>
          <a:xfrm rot="16200000" flipV="1">
            <a:off x="-1410150" y="4339084"/>
            <a:ext cx="2850700" cy="3040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FF181B9F-68F5-4371-AAA0-0370BEC16163}"/>
              </a:ext>
            </a:extLst>
          </p:cNvPr>
          <p:cNvCxnSpPr/>
          <p:nvPr/>
        </p:nvCxnSpPr>
        <p:spPr>
          <a:xfrm rot="5400000" flipH="1" flipV="1">
            <a:off x="177879" y="4428338"/>
            <a:ext cx="3143272" cy="1588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8BEF1D2F-669E-4E9F-A2A2-69EBFBD750C5}"/>
              </a:ext>
            </a:extLst>
          </p:cNvPr>
          <p:cNvCxnSpPr/>
          <p:nvPr/>
        </p:nvCxnSpPr>
        <p:spPr>
          <a:xfrm rot="5400000" flipH="1" flipV="1">
            <a:off x="-480277" y="4356900"/>
            <a:ext cx="3000396" cy="1588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FF181B9F-68F5-4371-AAA0-0370BEC16163}"/>
              </a:ext>
            </a:extLst>
          </p:cNvPr>
          <p:cNvCxnSpPr/>
          <p:nvPr/>
        </p:nvCxnSpPr>
        <p:spPr>
          <a:xfrm rot="5400000" flipH="1" flipV="1">
            <a:off x="876456" y="4515916"/>
            <a:ext cx="3143272" cy="1588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FF181B9F-68F5-4371-AAA0-0370BEC16163}"/>
              </a:ext>
            </a:extLst>
          </p:cNvPr>
          <p:cNvCxnSpPr/>
          <p:nvPr/>
        </p:nvCxnSpPr>
        <p:spPr>
          <a:xfrm rot="5400000" flipH="1" flipV="1">
            <a:off x="1472623" y="4535495"/>
            <a:ext cx="3071834" cy="1588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rot="5400000" flipH="1" flipV="1">
            <a:off x="3928232" y="5402333"/>
            <a:ext cx="214314" cy="21431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>
            <a:cxnSpLocks/>
          </p:cNvCxnSpPr>
          <p:nvPr/>
        </p:nvCxnSpPr>
        <p:spPr>
          <a:xfrm>
            <a:off x="2461513" y="5445095"/>
            <a:ext cx="1476479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761965" y="5497826"/>
            <a:ext cx="785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34.4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61965" y="3290500"/>
            <a:ext cx="785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2">
                    <a:lumMod val="75000"/>
                  </a:schemeClr>
                </a:solidFill>
              </a:rPr>
              <a:t>60.6</a:t>
            </a:r>
            <a:endParaRPr lang="ko-KR" alt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FF181B9F-68F5-4371-AAA0-0370BEC16163}"/>
              </a:ext>
            </a:extLst>
          </p:cNvPr>
          <p:cNvCxnSpPr/>
          <p:nvPr/>
        </p:nvCxnSpPr>
        <p:spPr>
          <a:xfrm rot="5400000" flipH="1" flipV="1">
            <a:off x="2418197" y="4428338"/>
            <a:ext cx="3071834" cy="1588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674195" y="3874640"/>
            <a:ext cx="785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2">
                    <a:lumMod val="75000"/>
                  </a:schemeClr>
                </a:solidFill>
              </a:rPr>
              <a:t>57.6</a:t>
            </a:r>
            <a:endParaRPr lang="ko-KR" alt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13366" y="4725092"/>
            <a:ext cx="500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47.4</a:t>
            </a:r>
            <a:endParaRPr lang="ko-KR" alt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FF181B9F-68F5-4371-AAA0-0370BEC16163}"/>
              </a:ext>
            </a:extLst>
          </p:cNvPr>
          <p:cNvCxnSpPr/>
          <p:nvPr/>
        </p:nvCxnSpPr>
        <p:spPr>
          <a:xfrm rot="5400000" flipH="1" flipV="1">
            <a:off x="2906789" y="4460086"/>
            <a:ext cx="3214710" cy="1588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FF181B9F-68F5-4371-AAA0-0370BEC16163}"/>
              </a:ext>
            </a:extLst>
          </p:cNvPr>
          <p:cNvCxnSpPr/>
          <p:nvPr/>
        </p:nvCxnSpPr>
        <p:spPr>
          <a:xfrm rot="5400000" flipH="1" flipV="1">
            <a:off x="3660831" y="4460086"/>
            <a:ext cx="3143272" cy="1588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166708" y="5370990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38.7</a:t>
            </a:r>
            <a:endParaRPr lang="ko-KR" altLang="en-US" sz="12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FF181B9F-68F5-4371-AAA0-0370BEC16163}"/>
              </a:ext>
            </a:extLst>
          </p:cNvPr>
          <p:cNvCxnSpPr/>
          <p:nvPr/>
        </p:nvCxnSpPr>
        <p:spPr>
          <a:xfrm rot="5400000" flipH="1" flipV="1">
            <a:off x="4429092" y="4420396"/>
            <a:ext cx="3000396" cy="1588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10800000" flipV="1">
            <a:off x="6672970" y="4013139"/>
            <a:ext cx="642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53.2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FF181B9F-68F5-4371-AAA0-0370BEC16163}"/>
              </a:ext>
            </a:extLst>
          </p:cNvPr>
          <p:cNvCxnSpPr/>
          <p:nvPr/>
        </p:nvCxnSpPr>
        <p:spPr>
          <a:xfrm rot="5400000" flipH="1" flipV="1">
            <a:off x="5314911" y="4472396"/>
            <a:ext cx="3071834" cy="79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631618" y="5411207"/>
            <a:ext cx="785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37.1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FF181B9F-68F5-4371-AAA0-0370BEC16163}"/>
              </a:ext>
            </a:extLst>
          </p:cNvPr>
          <p:cNvCxnSpPr/>
          <p:nvPr/>
        </p:nvCxnSpPr>
        <p:spPr>
          <a:xfrm rot="5400000" flipH="1" flipV="1">
            <a:off x="6729345" y="4535495"/>
            <a:ext cx="3214710" cy="1588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130351" y="5360753"/>
            <a:ext cx="821505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2">
                    <a:lumMod val="75000"/>
                  </a:schemeClr>
                </a:solidFill>
              </a:rPr>
              <a:t>40.5</a:t>
            </a:r>
            <a:endParaRPr lang="ko-KR" alt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1540D39B-CA17-45F0-ADCA-6ADAB5D5A86B}"/>
              </a:ext>
            </a:extLst>
          </p:cNvPr>
          <p:cNvCxnSpPr>
            <a:endCxn id="36" idx="2"/>
          </p:cNvCxnSpPr>
          <p:nvPr/>
        </p:nvCxnSpPr>
        <p:spPr>
          <a:xfrm>
            <a:off x="8250570" y="5503629"/>
            <a:ext cx="29053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9A86176-AF2B-4B35-8496-7E82789BFE58}"/>
              </a:ext>
            </a:extLst>
          </p:cNvPr>
          <p:cNvSpPr txBox="1"/>
          <p:nvPr/>
        </p:nvSpPr>
        <p:spPr>
          <a:xfrm>
            <a:off x="8449767" y="5466852"/>
            <a:ext cx="646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35.7</a:t>
            </a:r>
            <a:endParaRPr lang="ko-KR" alt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17C126B8-DF12-475C-9A9C-7DDCEE3692A5}"/>
              </a:ext>
            </a:extLst>
          </p:cNvPr>
          <p:cNvCxnSpPr/>
          <p:nvPr/>
        </p:nvCxnSpPr>
        <p:spPr>
          <a:xfrm rot="5400000" flipH="1" flipV="1">
            <a:off x="6076775" y="4414176"/>
            <a:ext cx="3071834" cy="79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91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8916" y="260446"/>
            <a:ext cx="7186263" cy="414729"/>
          </a:xfrm>
        </p:spPr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 err="1"/>
              <a:t>변창흠</a:t>
            </a:r>
            <a:r>
              <a:rPr lang="ko-KR" altLang="en-US" dirty="0"/>
              <a:t> 국토부장관 내정자 부동산 정책 평가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57224" y="714356"/>
            <a:ext cx="8072494" cy="4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56725" indent="-256725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endParaRPr kumimoji="1" lang="en-US" altLang="ko-KR" sz="1925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  <a:buFont typeface="Wingdings 3" pitchFamily="18" charset="2"/>
              <a:buChar char="u"/>
            </a:pP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 부정적인 의견이 </a:t>
            </a: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53.1% </a:t>
            </a: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로 긍정의견보다 상대적으로 높은 것으로 조사되었지만</a:t>
            </a: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.</a:t>
            </a: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     </a:t>
            </a:r>
            <a:r>
              <a:rPr kumimoji="1" lang="ko-KR" altLang="en-US" sz="1348" b="1" dirty="0" err="1">
                <a:latin typeface="Trebuchet MS" pitchFamily="34" charset="0"/>
                <a:ea typeface="맑은 고딕" pitchFamily="50" charset="-127"/>
              </a:rPr>
              <a:t>의견보류층도</a:t>
            </a: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 </a:t>
            </a: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17.1% </a:t>
            </a: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로 높게 조사됨</a:t>
            </a: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.</a:t>
            </a: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  </a:t>
            </a: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   </a:t>
            </a: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    </a:t>
            </a: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 </a:t>
            </a: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    </a:t>
            </a: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    </a:t>
            </a: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   </a:t>
            </a: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    </a:t>
            </a: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308681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</p:txBody>
      </p:sp>
      <p:graphicFrame>
        <p:nvGraphicFramePr>
          <p:cNvPr id="10" name="차트 9"/>
          <p:cNvGraphicFramePr/>
          <p:nvPr>
            <p:extLst>
              <p:ext uri="{D42A27DB-BD31-4B8C-83A1-F6EECF244321}">
                <p14:modId xmlns:p14="http://schemas.microsoft.com/office/powerpoint/2010/main" val="136002581"/>
              </p:ext>
            </p:extLst>
          </p:nvPr>
        </p:nvGraphicFramePr>
        <p:xfrm>
          <a:off x="1285852" y="3071810"/>
          <a:ext cx="7000892" cy="1507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직사각형 13"/>
          <p:cNvSpPr/>
          <p:nvPr/>
        </p:nvSpPr>
        <p:spPr>
          <a:xfrm>
            <a:off x="785786" y="285728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dirty="0"/>
              <a:t> 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785786" y="285728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 </a:t>
            </a:r>
          </a:p>
        </p:txBody>
      </p:sp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1357290" y="4500570"/>
          <a:ext cx="6858049" cy="779491"/>
        </p:xfrm>
        <a:graphic>
          <a:graphicData uri="http://schemas.openxmlformats.org/drawingml/2006/table">
            <a:tbl>
              <a:tblPr/>
              <a:tblGrid>
                <a:gridCol w="103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5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44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7949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매우 </a:t>
                      </a:r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잘할것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같다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잘할것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같다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긍정</a:t>
                      </a:r>
                      <a:endParaRPr lang="en-US" altLang="ko-KR" sz="1200" b="1" i="0" u="none" strike="noStrike" dirty="0"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잘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못할 것 같다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전혀 잘할 것 같지않다</a:t>
                      </a:r>
                    </a:p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부정</a:t>
                      </a:r>
                      <a:endParaRPr lang="en-US" altLang="ko-KR" sz="12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잘모름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22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8916" y="260446"/>
            <a:ext cx="641201" cy="414729"/>
          </a:xfrm>
        </p:spPr>
        <p:txBody>
          <a:bodyPr/>
          <a:lstStyle/>
          <a:p>
            <a:r>
              <a:rPr lang="en-US" altLang="ko-KR" dirty="0"/>
              <a:t>3.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ko-KR" alt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57224" y="714356"/>
            <a:ext cx="8072494" cy="5126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56725" indent="-256725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endParaRPr kumimoji="1" lang="en-US" altLang="ko-KR" sz="1925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  <a:buFont typeface="Wingdings 3" pitchFamily="18" charset="2"/>
              <a:buChar char="u"/>
            </a:pPr>
            <a:r>
              <a:rPr kumimoji="1" lang="ko-KR" altLang="en-US" sz="1348" b="1" dirty="0" err="1">
                <a:latin typeface="Trebuchet MS" pitchFamily="34" charset="0"/>
                <a:ea typeface="맑은 고딕" pitchFamily="50" charset="-127"/>
              </a:rPr>
              <a:t>공정하지않을</a:t>
            </a: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 </a:t>
            </a:r>
            <a:r>
              <a:rPr kumimoji="1" lang="ko-KR" altLang="en-US" sz="1348" b="1" dirty="0" err="1">
                <a:latin typeface="Trebuchet MS" pitchFamily="34" charset="0"/>
                <a:ea typeface="맑은 고딕" pitchFamily="50" charset="-127"/>
              </a:rPr>
              <a:t>것라는</a:t>
            </a: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 의견이 </a:t>
            </a: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49.9% </a:t>
            </a: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로 조사된 반면</a:t>
            </a: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, </a:t>
            </a: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공정하다는 의견은 </a:t>
            </a: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35.6% </a:t>
            </a: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로 조사됨</a:t>
            </a: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.</a:t>
            </a: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  <a:buFont typeface="Wingdings 3" pitchFamily="18" charset="2"/>
              <a:buChar char="u"/>
            </a:pPr>
            <a:r>
              <a:rPr kumimoji="1" lang="ko-KR" altLang="en-US" sz="1348" b="1" dirty="0" err="1">
                <a:latin typeface="Trebuchet MS" pitchFamily="34" charset="0"/>
                <a:ea typeface="맑은 고딕" pitchFamily="50" charset="-127"/>
              </a:rPr>
              <a:t>유보층</a:t>
            </a: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 도 </a:t>
            </a: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14.5% </a:t>
            </a: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로 조사됨</a:t>
            </a: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. </a:t>
            </a: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특히 </a:t>
            </a: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20</a:t>
            </a: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대에서는 유보층이 </a:t>
            </a: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23.3% </a:t>
            </a: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로 매우  높게 조사됨</a:t>
            </a: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.</a:t>
            </a: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    </a:t>
            </a: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 </a:t>
            </a: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  </a:t>
            </a: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   </a:t>
            </a: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    </a:t>
            </a: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 </a:t>
            </a: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    </a:t>
            </a: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    </a:t>
            </a: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en-US" altLang="ko-KR" sz="1348" b="1" dirty="0">
                <a:latin typeface="Trebuchet MS" pitchFamily="34" charset="0"/>
                <a:ea typeface="맑은 고딕" pitchFamily="50" charset="-127"/>
              </a:rPr>
              <a:t>   </a:t>
            </a:r>
          </a:p>
          <a:p>
            <a:pPr marL="514979" indent="-206298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r>
              <a:rPr kumimoji="1" lang="ko-KR" altLang="en-US" sz="1348" b="1" dirty="0">
                <a:latin typeface="Trebuchet MS" pitchFamily="34" charset="0"/>
                <a:ea typeface="맑은 고딕" pitchFamily="50" charset="-127"/>
              </a:rPr>
              <a:t>    </a:t>
            </a: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  <a:p>
            <a:pPr marL="308681">
              <a:lnSpc>
                <a:spcPct val="110000"/>
              </a:lnSpc>
              <a:spcBef>
                <a:spcPts val="289"/>
              </a:spcBef>
              <a:buClr>
                <a:schemeClr val="bg1">
                  <a:lumMod val="65000"/>
                </a:schemeClr>
              </a:buClr>
            </a:pPr>
            <a:endParaRPr kumimoji="1" lang="en-US" altLang="ko-KR" sz="1348" b="1" dirty="0">
              <a:latin typeface="Trebuchet MS" pitchFamily="34" charset="0"/>
              <a:ea typeface="맑은 고딕" pitchFamily="50" charset="-127"/>
            </a:endParaRPr>
          </a:p>
        </p:txBody>
      </p:sp>
      <p:graphicFrame>
        <p:nvGraphicFramePr>
          <p:cNvPr id="10" name="차트 9"/>
          <p:cNvGraphicFramePr/>
          <p:nvPr>
            <p:extLst>
              <p:ext uri="{D42A27DB-BD31-4B8C-83A1-F6EECF244321}">
                <p14:modId xmlns:p14="http://schemas.microsoft.com/office/powerpoint/2010/main" val="2576370518"/>
              </p:ext>
            </p:extLst>
          </p:nvPr>
        </p:nvGraphicFramePr>
        <p:xfrm>
          <a:off x="1071538" y="3000372"/>
          <a:ext cx="7000892" cy="1507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직사각형 13"/>
          <p:cNvSpPr/>
          <p:nvPr/>
        </p:nvSpPr>
        <p:spPr>
          <a:xfrm>
            <a:off x="785786" y="285728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dirty="0"/>
              <a:t> 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714348" y="285728"/>
            <a:ext cx="6147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ko-KR" altLang="en-US" dirty="0"/>
              <a:t>이용구 법무부차관의 합류로  </a:t>
            </a:r>
            <a:r>
              <a:rPr lang="ko-KR" altLang="en-US" dirty="0" err="1"/>
              <a:t>윤석열</a:t>
            </a:r>
            <a:r>
              <a:rPr lang="ko-KR" altLang="en-US" dirty="0"/>
              <a:t> 총장 징계 공정 여부</a:t>
            </a:r>
          </a:p>
        </p:txBody>
      </p:sp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1071538" y="4572008"/>
          <a:ext cx="6858049" cy="658711"/>
        </p:xfrm>
        <a:graphic>
          <a:graphicData uri="http://schemas.openxmlformats.org/drawingml/2006/table">
            <a:tbl>
              <a:tblPr/>
              <a:tblGrid>
                <a:gridCol w="103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9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4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4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44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871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매우</a:t>
                      </a:r>
                      <a:r>
                        <a:rPr lang="ko-KR" alt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altLang="ko-KR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그렇다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그렇다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j-lt"/>
                        </a:rPr>
                        <a:t>긍정</a:t>
                      </a:r>
                      <a:endParaRPr lang="en-US" altLang="ko-KR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그렇치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않다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전혀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그렇치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않다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부정</a:t>
                      </a:r>
                      <a:endParaRPr lang="en-US" altLang="ko-KR" sz="12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잘모름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229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7BB53915-D161-4E58-B304-CF4C1424C121}"/>
              </a:ext>
            </a:extLst>
          </p:cNvPr>
          <p:cNvSpPr/>
          <p:nvPr/>
        </p:nvSpPr>
        <p:spPr>
          <a:xfrm>
            <a:off x="971600" y="1500174"/>
            <a:ext cx="8172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1400" b="1" dirty="0"/>
          </a:p>
          <a:p>
            <a:r>
              <a:rPr lang="en-US" altLang="ko-KR" sz="1400" b="1" dirty="0"/>
              <a:t> </a:t>
            </a:r>
          </a:p>
          <a:p>
            <a:r>
              <a:rPr lang="en-US" altLang="ko-KR" sz="1400" b="1" dirty="0"/>
              <a:t> </a:t>
            </a:r>
          </a:p>
        </p:txBody>
      </p:sp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422993" y="216768"/>
            <a:ext cx="6732612" cy="414729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4.</a:t>
            </a:r>
            <a:r>
              <a:rPr lang="ko-KR" altLang="en-US" dirty="0"/>
              <a:t>정치성향 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85720" y="92867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굴림" pitchFamily="50" charset="-127"/>
                <a:cs typeface="굴림" pitchFamily="50" charset="-127"/>
              </a:rPr>
              <a:t>   </a:t>
            </a:r>
            <a:r>
              <a:rPr lang="en-US" altLang="ko-KR" sz="1400" dirty="0"/>
              <a:t> </a:t>
            </a:r>
            <a:r>
              <a:rPr lang="ko-KR" altLang="en-US" sz="1400" dirty="0"/>
              <a:t>중도보수</a:t>
            </a:r>
            <a:r>
              <a:rPr lang="en-US" altLang="ko-KR" sz="1400" dirty="0"/>
              <a:t> 29.5%&gt;</a:t>
            </a:r>
            <a:r>
              <a:rPr lang="ko-KR" altLang="en-US" sz="1400" dirty="0"/>
              <a:t>중도진보</a:t>
            </a:r>
            <a:r>
              <a:rPr lang="en-US" altLang="ko-KR" sz="1400" dirty="0"/>
              <a:t>24.8%&gt;</a:t>
            </a:r>
            <a:r>
              <a:rPr lang="ko-KR" altLang="en-US" sz="1400" dirty="0"/>
              <a:t>진보</a:t>
            </a:r>
            <a:r>
              <a:rPr lang="en-US" altLang="ko-KR" sz="1400" dirty="0"/>
              <a:t>15.4%&gt;</a:t>
            </a:r>
            <a:r>
              <a:rPr lang="ko-KR" altLang="en-US" sz="1400" dirty="0"/>
              <a:t>보수</a:t>
            </a:r>
            <a:r>
              <a:rPr lang="en-US" altLang="ko-KR" sz="1400" dirty="0"/>
              <a:t>13.4%순으로 </a:t>
            </a:r>
            <a:r>
              <a:rPr lang="ko-KR" altLang="en-US" sz="1400" dirty="0"/>
              <a:t>조사됨</a:t>
            </a:r>
            <a:r>
              <a:rPr lang="en-US" altLang="ko-KR" sz="1400" dirty="0"/>
              <a:t>. </a:t>
            </a:r>
            <a:endParaRPr kumimoji="1" lang="en-US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굴림" pitchFamily="50" charset="-127"/>
                <a:cs typeface="굴림" pitchFamily="50" charset="-127"/>
              </a:rPr>
              <a:t> </a:t>
            </a:r>
            <a:endParaRPr kumimoji="1" lang="en-US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" name="모서리가 둥근 직사각형 9">
            <a:extLst>
              <a:ext uri="{FF2B5EF4-FFF2-40B4-BE49-F238E27FC236}">
                <a16:creationId xmlns:a16="http://schemas.microsoft.com/office/drawing/2014/main" id="{20FB810B-1E5B-45D8-B671-B4B9B0BC3EB7}"/>
              </a:ext>
            </a:extLst>
          </p:cNvPr>
          <p:cNvSpPr/>
          <p:nvPr/>
        </p:nvSpPr>
        <p:spPr>
          <a:xfrm>
            <a:off x="285720" y="1714488"/>
            <a:ext cx="9010398" cy="3207579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aphicFrame>
        <p:nvGraphicFramePr>
          <p:cNvPr id="8" name="차트 7"/>
          <p:cNvGraphicFramePr/>
          <p:nvPr>
            <p:extLst>
              <p:ext uri="{D42A27DB-BD31-4B8C-83A1-F6EECF244321}">
                <p14:modId xmlns:p14="http://schemas.microsoft.com/office/powerpoint/2010/main" val="1425263069"/>
              </p:ext>
            </p:extLst>
          </p:nvPr>
        </p:nvGraphicFramePr>
        <p:xfrm>
          <a:off x="0" y="1643050"/>
          <a:ext cx="914400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28F1241-FA7A-49C1-B929-06ABA1D144BF}"/>
              </a:ext>
            </a:extLst>
          </p:cNvPr>
          <p:cNvSpPr txBox="1"/>
          <p:nvPr/>
        </p:nvSpPr>
        <p:spPr>
          <a:xfrm>
            <a:off x="0" y="4500570"/>
            <a:ext cx="116443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1</a:t>
            </a:r>
            <a:r>
              <a:rPr lang="ko-KR" altLang="en-US" sz="1000" dirty="0"/>
              <a:t>월</a:t>
            </a:r>
            <a:r>
              <a:rPr lang="en-US" altLang="ko-KR" sz="1000" dirty="0"/>
              <a:t>2</a:t>
            </a:r>
            <a:r>
              <a:rPr lang="ko-KR" altLang="en-US" sz="1000" dirty="0"/>
              <a:t>주</a:t>
            </a:r>
            <a:r>
              <a:rPr lang="en-US" altLang="ko-KR" sz="1000" dirty="0"/>
              <a:t>    2</a:t>
            </a:r>
            <a:r>
              <a:rPr lang="ko-KR" altLang="en-US" sz="1000" dirty="0"/>
              <a:t>월</a:t>
            </a:r>
            <a:r>
              <a:rPr lang="en-US" altLang="ko-KR" sz="1000" dirty="0"/>
              <a:t>1</a:t>
            </a:r>
            <a:r>
              <a:rPr lang="ko-KR" altLang="en-US" sz="1000" dirty="0"/>
              <a:t>주</a:t>
            </a:r>
            <a:r>
              <a:rPr lang="en-US" altLang="ko-KR" sz="1000" dirty="0"/>
              <a:t>        3</a:t>
            </a:r>
            <a:r>
              <a:rPr lang="ko-KR" altLang="en-US" sz="1000" dirty="0"/>
              <a:t>월</a:t>
            </a:r>
            <a:r>
              <a:rPr lang="en-US" altLang="ko-KR" sz="1000" dirty="0"/>
              <a:t>1</a:t>
            </a:r>
            <a:r>
              <a:rPr lang="ko-KR" altLang="en-US" sz="1000" dirty="0"/>
              <a:t>주</a:t>
            </a:r>
            <a:r>
              <a:rPr lang="en-US" altLang="ko-KR" sz="1000" dirty="0"/>
              <a:t>        4</a:t>
            </a:r>
            <a:r>
              <a:rPr lang="ko-KR" altLang="en-US" sz="1000" dirty="0"/>
              <a:t>월</a:t>
            </a:r>
            <a:r>
              <a:rPr lang="en-US" altLang="ko-KR" sz="1000" dirty="0"/>
              <a:t>1</a:t>
            </a:r>
            <a:r>
              <a:rPr lang="ko-KR" altLang="en-US" sz="1000" dirty="0"/>
              <a:t>주</a:t>
            </a:r>
            <a:r>
              <a:rPr lang="en-US" altLang="ko-KR" sz="1000" dirty="0"/>
              <a:t>     5</a:t>
            </a:r>
            <a:r>
              <a:rPr lang="ko-KR" altLang="en-US" sz="1000" dirty="0"/>
              <a:t>월</a:t>
            </a:r>
            <a:r>
              <a:rPr lang="en-US" altLang="ko-KR" sz="1000" dirty="0"/>
              <a:t>1</a:t>
            </a:r>
            <a:r>
              <a:rPr lang="ko-KR" altLang="en-US" sz="1000" dirty="0"/>
              <a:t>주</a:t>
            </a:r>
            <a:r>
              <a:rPr lang="en-US" altLang="ko-KR" sz="1000" dirty="0"/>
              <a:t>         6</a:t>
            </a:r>
            <a:r>
              <a:rPr lang="ko-KR" altLang="en-US" sz="1000" dirty="0"/>
              <a:t>월</a:t>
            </a:r>
            <a:r>
              <a:rPr lang="en-US" altLang="ko-KR" sz="1000" dirty="0"/>
              <a:t>1</a:t>
            </a:r>
            <a:r>
              <a:rPr lang="ko-KR" altLang="en-US" sz="1000" dirty="0"/>
              <a:t>주              </a:t>
            </a:r>
            <a:r>
              <a:rPr lang="en-US" altLang="ko-KR" sz="1000" dirty="0"/>
              <a:t>7</a:t>
            </a:r>
            <a:r>
              <a:rPr lang="ko-KR" altLang="en-US" sz="1000" dirty="0"/>
              <a:t>월</a:t>
            </a:r>
            <a:r>
              <a:rPr lang="en-US" altLang="ko-KR" sz="1000" dirty="0"/>
              <a:t>3</a:t>
            </a:r>
            <a:r>
              <a:rPr lang="ko-KR" altLang="en-US" sz="1000" dirty="0"/>
              <a:t>주</a:t>
            </a:r>
            <a:r>
              <a:rPr lang="en-US" altLang="ko-KR" sz="1000" dirty="0"/>
              <a:t>     8</a:t>
            </a:r>
            <a:r>
              <a:rPr lang="ko-KR" altLang="en-US" sz="1000" dirty="0"/>
              <a:t>월</a:t>
            </a:r>
            <a:r>
              <a:rPr lang="en-US" altLang="ko-KR" sz="1000" dirty="0"/>
              <a:t>1</a:t>
            </a:r>
            <a:r>
              <a:rPr lang="ko-KR" altLang="en-US" sz="1000" dirty="0"/>
              <a:t>주         </a:t>
            </a:r>
            <a:r>
              <a:rPr lang="en-US" altLang="ko-KR" sz="1000" dirty="0"/>
              <a:t>9</a:t>
            </a:r>
            <a:r>
              <a:rPr lang="ko-KR" altLang="en-US" sz="1000" dirty="0"/>
              <a:t>월</a:t>
            </a:r>
            <a:r>
              <a:rPr lang="en-US" altLang="ko-KR" sz="1000" dirty="0"/>
              <a:t>1</a:t>
            </a:r>
            <a:r>
              <a:rPr lang="ko-KR" altLang="en-US" sz="1000" dirty="0"/>
              <a:t>주</a:t>
            </a:r>
            <a:r>
              <a:rPr lang="en-US" altLang="ko-KR" sz="1000" dirty="0"/>
              <a:t>         10</a:t>
            </a:r>
            <a:r>
              <a:rPr lang="ko-KR" altLang="en-US" sz="1000" dirty="0"/>
              <a:t>월</a:t>
            </a:r>
            <a:r>
              <a:rPr lang="en-US" altLang="ko-KR" sz="1000" dirty="0"/>
              <a:t>1</a:t>
            </a:r>
            <a:r>
              <a:rPr lang="ko-KR" altLang="en-US" sz="1000" dirty="0"/>
              <a:t>주</a:t>
            </a:r>
            <a:r>
              <a:rPr lang="en-US" altLang="ko-KR" sz="1000" dirty="0"/>
              <a:t>2</a:t>
            </a:r>
            <a:r>
              <a:rPr lang="ko-KR" altLang="en-US" sz="1000" dirty="0"/>
              <a:t>주 </a:t>
            </a:r>
            <a:r>
              <a:rPr lang="en-US" altLang="ko-KR" sz="1000" dirty="0"/>
              <a:t>3</a:t>
            </a:r>
            <a:r>
              <a:rPr lang="ko-KR" altLang="en-US" sz="1000" dirty="0"/>
              <a:t>주 </a:t>
            </a:r>
            <a:r>
              <a:rPr lang="en-US" altLang="ko-KR" sz="1000" dirty="0"/>
              <a:t>11</a:t>
            </a:r>
            <a:r>
              <a:rPr lang="ko-KR" altLang="en-US" sz="1000" dirty="0"/>
              <a:t>월</a:t>
            </a:r>
            <a:r>
              <a:rPr lang="en-US" altLang="ko-KR" sz="1000" dirty="0"/>
              <a:t>1</a:t>
            </a:r>
            <a:r>
              <a:rPr lang="ko-KR" altLang="en-US" sz="1000" dirty="0"/>
              <a:t>주</a:t>
            </a:r>
            <a:r>
              <a:rPr lang="en-US" altLang="ko-KR" sz="1000" dirty="0"/>
              <a:t>2</a:t>
            </a:r>
            <a:r>
              <a:rPr lang="ko-KR" altLang="en-US" sz="1000" dirty="0"/>
              <a:t>주</a:t>
            </a:r>
            <a:r>
              <a:rPr lang="en-US" altLang="ko-KR" sz="1000" dirty="0"/>
              <a:t>3</a:t>
            </a:r>
            <a:r>
              <a:rPr lang="ko-KR" altLang="en-US" sz="1000" dirty="0"/>
              <a:t>주</a:t>
            </a:r>
            <a:r>
              <a:rPr lang="en-US" altLang="ko-KR" sz="1000" dirty="0"/>
              <a:t>4</a:t>
            </a:r>
            <a:r>
              <a:rPr lang="ko-KR" altLang="en-US" sz="1000" dirty="0"/>
              <a:t>주 </a:t>
            </a:r>
            <a:r>
              <a:rPr lang="en-US" altLang="ko-KR" sz="1000" dirty="0"/>
              <a:t>12</a:t>
            </a:r>
            <a:r>
              <a:rPr lang="ko-KR" altLang="en-US" sz="1000" dirty="0"/>
              <a:t>월</a:t>
            </a:r>
            <a:r>
              <a:rPr lang="en-US" altLang="ko-KR" sz="1000" dirty="0"/>
              <a:t>2</a:t>
            </a:r>
            <a:r>
              <a:rPr lang="ko-KR" altLang="en-US" sz="1000" dirty="0"/>
              <a:t>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4E1016-FAEA-4456-A0B5-54B99EF9DDE1}"/>
              </a:ext>
            </a:extLst>
          </p:cNvPr>
          <p:cNvSpPr txBox="1"/>
          <p:nvPr/>
        </p:nvSpPr>
        <p:spPr>
          <a:xfrm>
            <a:off x="3786182" y="185736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 </a:t>
            </a:r>
            <a:r>
              <a:rPr lang="ko-KR" altLang="en-US" sz="800" dirty="0"/>
              <a:t> </a:t>
            </a:r>
            <a:r>
              <a:rPr lang="ko-KR" altLang="en-US" sz="12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중도진보</a:t>
            </a:r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17E965D3-0BEA-4A04-8D3B-85FCAD952898}"/>
              </a:ext>
            </a:extLst>
          </p:cNvPr>
          <p:cNvCxnSpPr/>
          <p:nvPr/>
        </p:nvCxnSpPr>
        <p:spPr>
          <a:xfrm>
            <a:off x="3857620" y="2071678"/>
            <a:ext cx="142876" cy="1588"/>
          </a:xfrm>
          <a:prstGeom prst="line">
            <a:avLst/>
          </a:prstGeom>
          <a:ln w="2540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5995735-BBE1-40CD-96BB-6817BBFAB8F5}"/>
              </a:ext>
            </a:extLst>
          </p:cNvPr>
          <p:cNvSpPr txBox="1"/>
          <p:nvPr/>
        </p:nvSpPr>
        <p:spPr>
          <a:xfrm>
            <a:off x="2643174" y="364331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 </a:t>
            </a:r>
            <a:r>
              <a:rPr lang="ko-KR" altLang="en-US" sz="800" dirty="0"/>
              <a:t> </a:t>
            </a:r>
            <a:r>
              <a:rPr lang="ko-KR" altLang="en-US" sz="1200" b="1" dirty="0">
                <a:solidFill>
                  <a:srgbClr val="FF0000"/>
                </a:solidFill>
                <a:latin typeface="+mj-lt"/>
              </a:rPr>
              <a:t>보수</a:t>
            </a:r>
          </a:p>
        </p:txBody>
      </p: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554B2AB6-8B3C-4C25-83E4-4222A1E47079}"/>
              </a:ext>
            </a:extLst>
          </p:cNvPr>
          <p:cNvCxnSpPr/>
          <p:nvPr/>
        </p:nvCxnSpPr>
        <p:spPr>
          <a:xfrm>
            <a:off x="2714612" y="3857628"/>
            <a:ext cx="142876" cy="1588"/>
          </a:xfrm>
          <a:prstGeom prst="line">
            <a:avLst/>
          </a:prstGeom>
          <a:ln w="2540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E5EA5FE6-CC9A-424E-AC6A-C794C811F94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-142114" y="3142454"/>
            <a:ext cx="2143140" cy="1588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97F6F0D9-9BD0-4891-B33C-B5D35FA1944F}"/>
              </a:ext>
            </a:extLst>
          </p:cNvPr>
          <p:cNvSpPr txBox="1"/>
          <p:nvPr/>
        </p:nvSpPr>
        <p:spPr>
          <a:xfrm>
            <a:off x="7215206" y="17859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 </a:t>
            </a:r>
            <a:r>
              <a:rPr lang="ko-KR" altLang="en-US" sz="800" dirty="0"/>
              <a:t> </a:t>
            </a:r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중도보수</a:t>
            </a:r>
          </a:p>
        </p:txBody>
      </p: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DD6B84F6-0FD6-4B71-A8EB-F23526F0CDD1}"/>
              </a:ext>
            </a:extLst>
          </p:cNvPr>
          <p:cNvCxnSpPr/>
          <p:nvPr/>
        </p:nvCxnSpPr>
        <p:spPr>
          <a:xfrm>
            <a:off x="7286644" y="2000240"/>
            <a:ext cx="142876" cy="1588"/>
          </a:xfrm>
          <a:prstGeom prst="line">
            <a:avLst/>
          </a:prstGeom>
          <a:ln w="2540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3978DC2-4756-4197-BB27-14F288824779}"/>
              </a:ext>
            </a:extLst>
          </p:cNvPr>
          <p:cNvSpPr txBox="1"/>
          <p:nvPr/>
        </p:nvSpPr>
        <p:spPr>
          <a:xfrm>
            <a:off x="4429124" y="271462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  </a:t>
            </a:r>
            <a:r>
              <a:rPr lang="ko-KR" altLang="en-US" sz="1200" dirty="0"/>
              <a:t>  </a:t>
            </a:r>
            <a:r>
              <a:rPr lang="ko-KR" altLang="en-US" sz="1200" b="1" dirty="0">
                <a:solidFill>
                  <a:srgbClr val="64B7CE"/>
                </a:solidFill>
                <a:latin typeface="+mj-lt"/>
              </a:rPr>
              <a:t>진보</a:t>
            </a: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7B8277A5-448B-47B3-A869-CC6BC97F64A9}"/>
              </a:ext>
            </a:extLst>
          </p:cNvPr>
          <p:cNvCxnSpPr>
            <a:cxnSpLocks/>
          </p:cNvCxnSpPr>
          <p:nvPr/>
        </p:nvCxnSpPr>
        <p:spPr>
          <a:xfrm>
            <a:off x="4286248" y="3000372"/>
            <a:ext cx="142876" cy="1588"/>
          </a:xfrm>
          <a:prstGeom prst="line">
            <a:avLst/>
          </a:prstGeom>
          <a:ln w="254000">
            <a:solidFill>
              <a:srgbClr val="5CB4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A75C6BF6-7468-42E0-A5D5-05E2B8F80CF1}"/>
              </a:ext>
            </a:extLst>
          </p:cNvPr>
          <p:cNvCxnSpPr>
            <a:cxnSpLocks/>
          </p:cNvCxnSpPr>
          <p:nvPr/>
        </p:nvCxnSpPr>
        <p:spPr>
          <a:xfrm flipH="1" flipV="1">
            <a:off x="1643042" y="2214554"/>
            <a:ext cx="3182" cy="2079589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A75C6BF6-7468-42E0-A5D5-05E2B8F80CF1}"/>
              </a:ext>
            </a:extLst>
          </p:cNvPr>
          <p:cNvCxnSpPr>
            <a:cxnSpLocks/>
          </p:cNvCxnSpPr>
          <p:nvPr/>
        </p:nvCxnSpPr>
        <p:spPr>
          <a:xfrm flipH="1" flipV="1">
            <a:off x="2428860" y="2214554"/>
            <a:ext cx="3182" cy="2079589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A75C6BF6-7468-42E0-A5D5-05E2B8F80CF1}"/>
              </a:ext>
            </a:extLst>
          </p:cNvPr>
          <p:cNvCxnSpPr>
            <a:cxnSpLocks/>
          </p:cNvCxnSpPr>
          <p:nvPr/>
        </p:nvCxnSpPr>
        <p:spPr>
          <a:xfrm flipH="1" flipV="1">
            <a:off x="3000364" y="2285992"/>
            <a:ext cx="3182" cy="2079589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A75C6BF6-7468-42E0-A5D5-05E2B8F80CF1}"/>
              </a:ext>
            </a:extLst>
          </p:cNvPr>
          <p:cNvCxnSpPr>
            <a:cxnSpLocks/>
          </p:cNvCxnSpPr>
          <p:nvPr/>
        </p:nvCxnSpPr>
        <p:spPr>
          <a:xfrm flipH="1" flipV="1">
            <a:off x="3786182" y="2285992"/>
            <a:ext cx="3182" cy="2079589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A75C6BF6-7468-42E0-A5D5-05E2B8F80CF1}"/>
              </a:ext>
            </a:extLst>
          </p:cNvPr>
          <p:cNvCxnSpPr>
            <a:cxnSpLocks/>
          </p:cNvCxnSpPr>
          <p:nvPr/>
        </p:nvCxnSpPr>
        <p:spPr>
          <a:xfrm flipH="1" flipV="1">
            <a:off x="5357818" y="2143116"/>
            <a:ext cx="3182" cy="2079589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A75C6BF6-7468-42E0-A5D5-05E2B8F80CF1}"/>
              </a:ext>
            </a:extLst>
          </p:cNvPr>
          <p:cNvCxnSpPr>
            <a:cxnSpLocks/>
          </p:cNvCxnSpPr>
          <p:nvPr/>
        </p:nvCxnSpPr>
        <p:spPr>
          <a:xfrm flipH="1" flipV="1">
            <a:off x="4857752" y="2214554"/>
            <a:ext cx="3182" cy="2079589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A75C6BF6-7468-42E0-A5D5-05E2B8F80CF1}"/>
              </a:ext>
            </a:extLst>
          </p:cNvPr>
          <p:cNvCxnSpPr>
            <a:cxnSpLocks/>
          </p:cNvCxnSpPr>
          <p:nvPr/>
        </p:nvCxnSpPr>
        <p:spPr>
          <a:xfrm flipH="1" flipV="1">
            <a:off x="6143636" y="2071678"/>
            <a:ext cx="3182" cy="2079589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A75C6BF6-7468-42E0-A5D5-05E2B8F80CF1}"/>
              </a:ext>
            </a:extLst>
          </p:cNvPr>
          <p:cNvCxnSpPr>
            <a:cxnSpLocks/>
          </p:cNvCxnSpPr>
          <p:nvPr/>
        </p:nvCxnSpPr>
        <p:spPr>
          <a:xfrm flipH="1" flipV="1">
            <a:off x="7143768" y="2214554"/>
            <a:ext cx="3182" cy="2079589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A75C6BF6-7468-42E0-A5D5-05E2B8F80CF1}"/>
              </a:ext>
            </a:extLst>
          </p:cNvPr>
          <p:cNvCxnSpPr>
            <a:cxnSpLocks/>
          </p:cNvCxnSpPr>
          <p:nvPr/>
        </p:nvCxnSpPr>
        <p:spPr>
          <a:xfrm flipH="1" flipV="1">
            <a:off x="7929586" y="2214554"/>
            <a:ext cx="3182" cy="2079589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5500082" y="2075859"/>
            <a:ext cx="3643918" cy="9931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4820016" y="2380238"/>
            <a:ext cx="432047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ko-KR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III.</a:t>
            </a:r>
            <a:r>
              <a:rPr lang="ko-KR" alt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통계표</a:t>
            </a:r>
          </a:p>
        </p:txBody>
      </p:sp>
      <p:pic>
        <p:nvPicPr>
          <p:cNvPr id="5" name="그림 4" descr="Original.png">
            <a:extLst>
              <a:ext uri="{FF2B5EF4-FFF2-40B4-BE49-F238E27FC236}">
                <a16:creationId xmlns:a16="http://schemas.microsoft.com/office/drawing/2014/main" id="{7C537406-F8DA-4A02-8EDB-ED57E027C0E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357686" y="2071678"/>
            <a:ext cx="1157302" cy="1000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7797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  <a:ln>
          <a:solidFill>
            <a:schemeClr val="bg1">
              <a:lumMod val="85000"/>
            </a:schemeClr>
          </a:solidFill>
        </a:ln>
        <a:effectLst>
          <a:outerShdw blurRad="50800" dist="38100" dir="2700000" sx="101000" sy="101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36793</TotalTime>
  <Words>1883</Words>
  <Application>Microsoft Office PowerPoint</Application>
  <PresentationFormat>화면 슬라이드 쇼(4:3)</PresentationFormat>
  <Paragraphs>1243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5" baseType="lpstr">
      <vt:lpstr>HY견고딕</vt:lpstr>
      <vt:lpstr>HY동녘B</vt:lpstr>
      <vt:lpstr>굴림</vt:lpstr>
      <vt:lpstr>맑은 고딕</vt:lpstr>
      <vt:lpstr>산돌고딕B</vt:lpstr>
      <vt:lpstr>한양신명조</vt:lpstr>
      <vt:lpstr>Arial</vt:lpstr>
      <vt:lpstr>Trebuchet MS</vt:lpstr>
      <vt:lpstr>Wingdings</vt:lpstr>
      <vt:lpstr>Wingdings 3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1. 국정 지지율</vt:lpstr>
      <vt:lpstr>2. 변창흠 국토부장관 내정자 부동산 정책 평가</vt:lpstr>
      <vt:lpstr>3.   </vt:lpstr>
      <vt:lpstr>4.정치성향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good</dc:creator>
  <cp:lastModifiedBy>user</cp:lastModifiedBy>
  <cp:revision>4176</cp:revision>
  <cp:lastPrinted>2017-01-17T07:21:39Z</cp:lastPrinted>
  <dcterms:created xsi:type="dcterms:W3CDTF">2015-08-17T00:51:50Z</dcterms:created>
  <dcterms:modified xsi:type="dcterms:W3CDTF">2020-12-08T10:12:42Z</dcterms:modified>
</cp:coreProperties>
</file>